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Default Extension="gif" ContentType="image/gif"/>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334" r:id="rId2"/>
    <p:sldId id="339" r:id="rId3"/>
    <p:sldId id="332" r:id="rId4"/>
    <p:sldId id="292" r:id="rId5"/>
    <p:sldId id="340" r:id="rId6"/>
    <p:sldId id="341" r:id="rId7"/>
    <p:sldId id="342" r:id="rId8"/>
    <p:sldId id="343" r:id="rId9"/>
    <p:sldId id="344" r:id="rId10"/>
    <p:sldId id="345" r:id="rId11"/>
    <p:sldId id="298" r:id="rId12"/>
    <p:sldId id="346"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69" r:id="rId36"/>
    <p:sldId id="370" r:id="rId37"/>
    <p:sldId id="371" r:id="rId38"/>
    <p:sldId id="275" r:id="rId39"/>
    <p:sldId id="306" r:id="rId40"/>
    <p:sldId id="308" r:id="rId41"/>
    <p:sldId id="309" r:id="rId42"/>
    <p:sldId id="335" r:id="rId43"/>
    <p:sldId id="310" r:id="rId44"/>
    <p:sldId id="311" r:id="rId45"/>
    <p:sldId id="312" r:id="rId46"/>
    <p:sldId id="313" r:id="rId47"/>
    <p:sldId id="314" r:id="rId48"/>
    <p:sldId id="372" r:id="rId49"/>
    <p:sldId id="373" r:id="rId50"/>
    <p:sldId id="374" r:id="rId51"/>
    <p:sldId id="375" r:id="rId52"/>
    <p:sldId id="376" r:id="rId53"/>
    <p:sldId id="315" r:id="rId54"/>
    <p:sldId id="377" r:id="rId55"/>
    <p:sldId id="316" r:id="rId56"/>
    <p:sldId id="320" r:id="rId57"/>
    <p:sldId id="321" r:id="rId58"/>
    <p:sldId id="322" r:id="rId59"/>
    <p:sldId id="323" r:id="rId60"/>
    <p:sldId id="324" r:id="rId61"/>
    <p:sldId id="325" r:id="rId62"/>
    <p:sldId id="326" r:id="rId63"/>
    <p:sldId id="333" r:id="rId64"/>
    <p:sldId id="329" r:id="rId65"/>
    <p:sldId id="378" r:id="rId66"/>
    <p:sldId id="300" r:id="rId67"/>
    <p:sldId id="305" r:id="rId68"/>
    <p:sldId id="301" r:id="rId69"/>
    <p:sldId id="302" r:id="rId70"/>
    <p:sldId id="303" r:id="rId71"/>
    <p:sldId id="336" r:id="rId72"/>
    <p:sldId id="337" r:id="rId73"/>
    <p:sldId id="338" r:id="rId74"/>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67" d="100"/>
          <a:sy n="67" d="100"/>
        </p:scale>
        <p:origin x="-91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AA4F01-1AF9-4055-9289-757AE7EDE9F0}" type="doc">
      <dgm:prSet loTypeId="urn:microsoft.com/office/officeart/2005/8/layout/radial6" loCatId="cycle" qsTypeId="urn:microsoft.com/office/officeart/2005/8/quickstyle/simple3" qsCatId="simple" csTypeId="urn:microsoft.com/office/officeart/2005/8/colors/colorful1" csCatId="colorful" phldr="1"/>
      <dgm:spPr/>
      <dgm:t>
        <a:bodyPr/>
        <a:lstStyle/>
        <a:p>
          <a:pPr rtl="1"/>
          <a:endParaRPr lang="ar-SA"/>
        </a:p>
      </dgm:t>
    </dgm:pt>
    <dgm:pt modelId="{F2EDB097-648E-4DA8-A48A-E96BD70FA86F}">
      <dgm:prSet phldrT="[نص]"/>
      <dgm:spPr/>
      <dgm:t>
        <a:bodyPr/>
        <a:lstStyle/>
        <a:p>
          <a:pPr rtl="1"/>
          <a:r>
            <a:rPr lang="ar-SA" dirty="0" smtClean="0"/>
            <a:t>الطموح</a:t>
          </a:r>
          <a:endParaRPr lang="ar-SA" dirty="0"/>
        </a:p>
      </dgm:t>
    </dgm:pt>
    <dgm:pt modelId="{90FAD021-5C27-48D4-ACFA-10DD6AB606FC}" type="parTrans" cxnId="{419E8BC8-C60E-4565-84B9-66E90BA9EE6A}">
      <dgm:prSet/>
      <dgm:spPr/>
      <dgm:t>
        <a:bodyPr/>
        <a:lstStyle/>
        <a:p>
          <a:pPr rtl="1"/>
          <a:endParaRPr lang="ar-SA"/>
        </a:p>
      </dgm:t>
    </dgm:pt>
    <dgm:pt modelId="{B050B0C3-D095-4D62-8499-62B550705F3B}" type="sibTrans" cxnId="{419E8BC8-C60E-4565-84B9-66E90BA9EE6A}">
      <dgm:prSet/>
      <dgm:spPr/>
      <dgm:t>
        <a:bodyPr/>
        <a:lstStyle/>
        <a:p>
          <a:pPr rtl="1"/>
          <a:endParaRPr lang="ar-SA"/>
        </a:p>
      </dgm:t>
    </dgm:pt>
    <dgm:pt modelId="{43F86D34-F1EC-4F8C-836F-1FD3992095A0}">
      <dgm:prSet phldrT="[نص]"/>
      <dgm:spPr/>
      <dgm:t>
        <a:bodyPr/>
        <a:lstStyle/>
        <a:p>
          <a:pPr rtl="1"/>
          <a:r>
            <a:rPr lang="ar-SA" dirty="0" smtClean="0"/>
            <a:t>الهدف</a:t>
          </a:r>
          <a:endParaRPr lang="ar-SA" dirty="0"/>
        </a:p>
      </dgm:t>
    </dgm:pt>
    <dgm:pt modelId="{256D238E-424A-4D9B-8CF6-305BDB32AA25}" type="parTrans" cxnId="{5D0F3253-C217-46C6-9F1E-2BE43E4A0E25}">
      <dgm:prSet/>
      <dgm:spPr/>
      <dgm:t>
        <a:bodyPr/>
        <a:lstStyle/>
        <a:p>
          <a:pPr rtl="1"/>
          <a:endParaRPr lang="ar-SA"/>
        </a:p>
      </dgm:t>
    </dgm:pt>
    <dgm:pt modelId="{40AAFD8F-FDAF-4002-B9F6-9C0BEEDF86AA}" type="sibTrans" cxnId="{5D0F3253-C217-46C6-9F1E-2BE43E4A0E25}">
      <dgm:prSet/>
      <dgm:spPr/>
      <dgm:t>
        <a:bodyPr/>
        <a:lstStyle/>
        <a:p>
          <a:pPr rtl="1"/>
          <a:endParaRPr lang="ar-SA"/>
        </a:p>
      </dgm:t>
    </dgm:pt>
    <dgm:pt modelId="{1851647D-A6FF-4698-BDC7-B1927505F932}">
      <dgm:prSet phldrT="[نص]"/>
      <dgm:spPr/>
      <dgm:t>
        <a:bodyPr/>
        <a:lstStyle/>
        <a:p>
          <a:pPr rtl="1"/>
          <a:r>
            <a:rPr lang="ar-SA" dirty="0" smtClean="0"/>
            <a:t>الأمل</a:t>
          </a:r>
          <a:endParaRPr lang="ar-SA" dirty="0"/>
        </a:p>
      </dgm:t>
    </dgm:pt>
    <dgm:pt modelId="{88C05DEE-1F78-496B-A9F8-F45C69928BB6}" type="parTrans" cxnId="{61A45008-A72E-4D65-BF82-9558A2209434}">
      <dgm:prSet/>
      <dgm:spPr/>
      <dgm:t>
        <a:bodyPr/>
        <a:lstStyle/>
        <a:p>
          <a:pPr rtl="1"/>
          <a:endParaRPr lang="ar-SA"/>
        </a:p>
      </dgm:t>
    </dgm:pt>
    <dgm:pt modelId="{A9605061-3030-4376-8E13-86038D4178D6}" type="sibTrans" cxnId="{61A45008-A72E-4D65-BF82-9558A2209434}">
      <dgm:prSet/>
      <dgm:spPr/>
      <dgm:t>
        <a:bodyPr/>
        <a:lstStyle/>
        <a:p>
          <a:pPr rtl="1"/>
          <a:endParaRPr lang="ar-SA"/>
        </a:p>
      </dgm:t>
    </dgm:pt>
    <dgm:pt modelId="{876CA94A-3667-4B2E-9622-690D5CA74071}">
      <dgm:prSet phldrT="[نص]"/>
      <dgm:spPr/>
      <dgm:t>
        <a:bodyPr/>
        <a:lstStyle/>
        <a:p>
          <a:pPr rtl="1"/>
          <a:r>
            <a:rPr lang="ar-SA" dirty="0" smtClean="0"/>
            <a:t>الحلم</a:t>
          </a:r>
          <a:endParaRPr lang="ar-SA" dirty="0"/>
        </a:p>
      </dgm:t>
    </dgm:pt>
    <dgm:pt modelId="{AFF6D185-72BB-49D1-BA9C-EEBAB443AD2F}" type="parTrans" cxnId="{259F9EAE-DA3F-4591-AC34-C793C8DA2132}">
      <dgm:prSet/>
      <dgm:spPr/>
      <dgm:t>
        <a:bodyPr/>
        <a:lstStyle/>
        <a:p>
          <a:pPr rtl="1"/>
          <a:endParaRPr lang="ar-SA"/>
        </a:p>
      </dgm:t>
    </dgm:pt>
    <dgm:pt modelId="{3F0B0545-BEE3-4345-B8AF-4CDB762FC0FA}" type="sibTrans" cxnId="{259F9EAE-DA3F-4591-AC34-C793C8DA2132}">
      <dgm:prSet/>
      <dgm:spPr/>
      <dgm:t>
        <a:bodyPr/>
        <a:lstStyle/>
        <a:p>
          <a:pPr rtl="1"/>
          <a:endParaRPr lang="ar-SA"/>
        </a:p>
      </dgm:t>
    </dgm:pt>
    <dgm:pt modelId="{68C98EC0-9089-4458-977C-0CA9D1D63CDB}">
      <dgm:prSet phldrT="[نص]"/>
      <dgm:spPr/>
      <dgm:t>
        <a:bodyPr/>
        <a:lstStyle/>
        <a:p>
          <a:pPr rtl="1"/>
          <a:r>
            <a:rPr lang="ar-SA" dirty="0" smtClean="0"/>
            <a:t>الغاية</a:t>
          </a:r>
          <a:endParaRPr lang="ar-SA" dirty="0"/>
        </a:p>
      </dgm:t>
    </dgm:pt>
    <dgm:pt modelId="{984A3F01-92B1-4798-8664-C6F33E560244}" type="parTrans" cxnId="{A34BC2EB-636C-4E0F-BF32-6ADFA161A0ED}">
      <dgm:prSet/>
      <dgm:spPr/>
      <dgm:t>
        <a:bodyPr/>
        <a:lstStyle/>
        <a:p>
          <a:pPr rtl="1"/>
          <a:endParaRPr lang="ar-SA"/>
        </a:p>
      </dgm:t>
    </dgm:pt>
    <dgm:pt modelId="{5033AB8F-EFA9-45F0-9230-CCE0FA67D614}" type="sibTrans" cxnId="{A34BC2EB-636C-4E0F-BF32-6ADFA161A0ED}">
      <dgm:prSet/>
      <dgm:spPr/>
      <dgm:t>
        <a:bodyPr/>
        <a:lstStyle/>
        <a:p>
          <a:pPr rtl="1"/>
          <a:endParaRPr lang="ar-SA"/>
        </a:p>
      </dgm:t>
    </dgm:pt>
    <dgm:pt modelId="{0C4317CC-E0FB-4575-925E-C3D704B1D9A9}" type="pres">
      <dgm:prSet presAssocID="{94AA4F01-1AF9-4055-9289-757AE7EDE9F0}" presName="Name0" presStyleCnt="0">
        <dgm:presLayoutVars>
          <dgm:chMax val="1"/>
          <dgm:dir/>
          <dgm:animLvl val="ctr"/>
          <dgm:resizeHandles val="exact"/>
        </dgm:presLayoutVars>
      </dgm:prSet>
      <dgm:spPr/>
      <dgm:t>
        <a:bodyPr/>
        <a:lstStyle/>
        <a:p>
          <a:pPr rtl="1"/>
          <a:endParaRPr lang="ar-SA"/>
        </a:p>
      </dgm:t>
    </dgm:pt>
    <dgm:pt modelId="{9D73DF59-9FFF-45BA-B657-44F5ED922103}" type="pres">
      <dgm:prSet presAssocID="{F2EDB097-648E-4DA8-A48A-E96BD70FA86F}" presName="centerShape" presStyleLbl="node0" presStyleIdx="0" presStyleCnt="1"/>
      <dgm:spPr/>
      <dgm:t>
        <a:bodyPr/>
        <a:lstStyle/>
        <a:p>
          <a:pPr rtl="1"/>
          <a:endParaRPr lang="ar-SA"/>
        </a:p>
      </dgm:t>
    </dgm:pt>
    <dgm:pt modelId="{B6798C24-FBB7-450D-AE14-C392CBEF361B}" type="pres">
      <dgm:prSet presAssocID="{43F86D34-F1EC-4F8C-836F-1FD3992095A0}" presName="node" presStyleLbl="node1" presStyleIdx="0" presStyleCnt="4">
        <dgm:presLayoutVars>
          <dgm:bulletEnabled val="1"/>
        </dgm:presLayoutVars>
      </dgm:prSet>
      <dgm:spPr/>
      <dgm:t>
        <a:bodyPr/>
        <a:lstStyle/>
        <a:p>
          <a:pPr rtl="1"/>
          <a:endParaRPr lang="ar-SA"/>
        </a:p>
      </dgm:t>
    </dgm:pt>
    <dgm:pt modelId="{DED6DE03-6E5D-4E19-911A-1B37516940EB}" type="pres">
      <dgm:prSet presAssocID="{43F86D34-F1EC-4F8C-836F-1FD3992095A0}" presName="dummy" presStyleCnt="0"/>
      <dgm:spPr/>
    </dgm:pt>
    <dgm:pt modelId="{173CFDC8-8CF5-4159-BBFE-F5087D9C7966}" type="pres">
      <dgm:prSet presAssocID="{40AAFD8F-FDAF-4002-B9F6-9C0BEEDF86AA}" presName="sibTrans" presStyleLbl="sibTrans2D1" presStyleIdx="0" presStyleCnt="4"/>
      <dgm:spPr/>
      <dgm:t>
        <a:bodyPr/>
        <a:lstStyle/>
        <a:p>
          <a:pPr rtl="1"/>
          <a:endParaRPr lang="ar-SA"/>
        </a:p>
      </dgm:t>
    </dgm:pt>
    <dgm:pt modelId="{53212946-A725-48DA-8A27-890A678A78AC}" type="pres">
      <dgm:prSet presAssocID="{1851647D-A6FF-4698-BDC7-B1927505F932}" presName="node" presStyleLbl="node1" presStyleIdx="1" presStyleCnt="4">
        <dgm:presLayoutVars>
          <dgm:bulletEnabled val="1"/>
        </dgm:presLayoutVars>
      </dgm:prSet>
      <dgm:spPr/>
      <dgm:t>
        <a:bodyPr/>
        <a:lstStyle/>
        <a:p>
          <a:pPr rtl="1"/>
          <a:endParaRPr lang="ar-SA"/>
        </a:p>
      </dgm:t>
    </dgm:pt>
    <dgm:pt modelId="{96FDEDA7-E3C5-4114-A30F-8180C5AC431A}" type="pres">
      <dgm:prSet presAssocID="{1851647D-A6FF-4698-BDC7-B1927505F932}" presName="dummy" presStyleCnt="0"/>
      <dgm:spPr/>
    </dgm:pt>
    <dgm:pt modelId="{C5178D1D-EFB8-4715-BC56-41C5B4F468B4}" type="pres">
      <dgm:prSet presAssocID="{A9605061-3030-4376-8E13-86038D4178D6}" presName="sibTrans" presStyleLbl="sibTrans2D1" presStyleIdx="1" presStyleCnt="4"/>
      <dgm:spPr/>
      <dgm:t>
        <a:bodyPr/>
        <a:lstStyle/>
        <a:p>
          <a:pPr rtl="1"/>
          <a:endParaRPr lang="ar-SA"/>
        </a:p>
      </dgm:t>
    </dgm:pt>
    <dgm:pt modelId="{1D2D7B7A-363F-4AB6-94C4-33B820E26F84}" type="pres">
      <dgm:prSet presAssocID="{876CA94A-3667-4B2E-9622-690D5CA74071}" presName="node" presStyleLbl="node1" presStyleIdx="2" presStyleCnt="4">
        <dgm:presLayoutVars>
          <dgm:bulletEnabled val="1"/>
        </dgm:presLayoutVars>
      </dgm:prSet>
      <dgm:spPr/>
      <dgm:t>
        <a:bodyPr/>
        <a:lstStyle/>
        <a:p>
          <a:pPr rtl="1"/>
          <a:endParaRPr lang="ar-SA"/>
        </a:p>
      </dgm:t>
    </dgm:pt>
    <dgm:pt modelId="{564A04AC-149C-478F-88E2-D45924B497F2}" type="pres">
      <dgm:prSet presAssocID="{876CA94A-3667-4B2E-9622-690D5CA74071}" presName="dummy" presStyleCnt="0"/>
      <dgm:spPr/>
    </dgm:pt>
    <dgm:pt modelId="{865EAAD6-57FC-44CA-94B0-C1B1E9C736E5}" type="pres">
      <dgm:prSet presAssocID="{3F0B0545-BEE3-4345-B8AF-4CDB762FC0FA}" presName="sibTrans" presStyleLbl="sibTrans2D1" presStyleIdx="2" presStyleCnt="4"/>
      <dgm:spPr/>
      <dgm:t>
        <a:bodyPr/>
        <a:lstStyle/>
        <a:p>
          <a:pPr rtl="1"/>
          <a:endParaRPr lang="ar-SA"/>
        </a:p>
      </dgm:t>
    </dgm:pt>
    <dgm:pt modelId="{68B80A74-F1C0-405A-9F00-43B15C57210C}" type="pres">
      <dgm:prSet presAssocID="{68C98EC0-9089-4458-977C-0CA9D1D63CDB}" presName="node" presStyleLbl="node1" presStyleIdx="3" presStyleCnt="4">
        <dgm:presLayoutVars>
          <dgm:bulletEnabled val="1"/>
        </dgm:presLayoutVars>
      </dgm:prSet>
      <dgm:spPr/>
      <dgm:t>
        <a:bodyPr/>
        <a:lstStyle/>
        <a:p>
          <a:pPr rtl="1"/>
          <a:endParaRPr lang="ar-SA"/>
        </a:p>
      </dgm:t>
    </dgm:pt>
    <dgm:pt modelId="{86C81953-B57B-4AB4-B3DF-A7F5FF7694CB}" type="pres">
      <dgm:prSet presAssocID="{68C98EC0-9089-4458-977C-0CA9D1D63CDB}" presName="dummy" presStyleCnt="0"/>
      <dgm:spPr/>
    </dgm:pt>
    <dgm:pt modelId="{F16ABA89-EDA0-44F9-BCE0-5B6A94F5EDA5}" type="pres">
      <dgm:prSet presAssocID="{5033AB8F-EFA9-45F0-9230-CCE0FA67D614}" presName="sibTrans" presStyleLbl="sibTrans2D1" presStyleIdx="3" presStyleCnt="4"/>
      <dgm:spPr/>
      <dgm:t>
        <a:bodyPr/>
        <a:lstStyle/>
        <a:p>
          <a:pPr rtl="1"/>
          <a:endParaRPr lang="ar-SA"/>
        </a:p>
      </dgm:t>
    </dgm:pt>
  </dgm:ptLst>
  <dgm:cxnLst>
    <dgm:cxn modelId="{259F9EAE-DA3F-4591-AC34-C793C8DA2132}" srcId="{F2EDB097-648E-4DA8-A48A-E96BD70FA86F}" destId="{876CA94A-3667-4B2E-9622-690D5CA74071}" srcOrd="2" destOrd="0" parTransId="{AFF6D185-72BB-49D1-BA9C-EEBAB443AD2F}" sibTransId="{3F0B0545-BEE3-4345-B8AF-4CDB762FC0FA}"/>
    <dgm:cxn modelId="{02742960-F12D-41A7-B478-66DBD92E4C6D}" type="presOf" srcId="{3F0B0545-BEE3-4345-B8AF-4CDB762FC0FA}" destId="{865EAAD6-57FC-44CA-94B0-C1B1E9C736E5}" srcOrd="0" destOrd="0" presId="urn:microsoft.com/office/officeart/2005/8/layout/radial6"/>
    <dgm:cxn modelId="{5D0F3253-C217-46C6-9F1E-2BE43E4A0E25}" srcId="{F2EDB097-648E-4DA8-A48A-E96BD70FA86F}" destId="{43F86D34-F1EC-4F8C-836F-1FD3992095A0}" srcOrd="0" destOrd="0" parTransId="{256D238E-424A-4D9B-8CF6-305BDB32AA25}" sibTransId="{40AAFD8F-FDAF-4002-B9F6-9C0BEEDF86AA}"/>
    <dgm:cxn modelId="{04A9ED68-D50F-4677-95CB-5639323A7B97}" type="presOf" srcId="{1851647D-A6FF-4698-BDC7-B1927505F932}" destId="{53212946-A725-48DA-8A27-890A678A78AC}" srcOrd="0" destOrd="0" presId="urn:microsoft.com/office/officeart/2005/8/layout/radial6"/>
    <dgm:cxn modelId="{2E8EB35B-5F01-4E47-9794-B3D629EFB5A2}" type="presOf" srcId="{876CA94A-3667-4B2E-9622-690D5CA74071}" destId="{1D2D7B7A-363F-4AB6-94C4-33B820E26F84}" srcOrd="0" destOrd="0" presId="urn:microsoft.com/office/officeart/2005/8/layout/radial6"/>
    <dgm:cxn modelId="{A7259874-D3D1-49FF-AE68-BA937499D4EC}" type="presOf" srcId="{68C98EC0-9089-4458-977C-0CA9D1D63CDB}" destId="{68B80A74-F1C0-405A-9F00-43B15C57210C}" srcOrd="0" destOrd="0" presId="urn:microsoft.com/office/officeart/2005/8/layout/radial6"/>
    <dgm:cxn modelId="{FEE26A58-E33E-4466-88B9-1AB52F5AA76B}" type="presOf" srcId="{5033AB8F-EFA9-45F0-9230-CCE0FA67D614}" destId="{F16ABA89-EDA0-44F9-BCE0-5B6A94F5EDA5}" srcOrd="0" destOrd="0" presId="urn:microsoft.com/office/officeart/2005/8/layout/radial6"/>
    <dgm:cxn modelId="{C5624BFC-0A14-4F0F-AA26-9AF49A733486}" type="presOf" srcId="{40AAFD8F-FDAF-4002-B9F6-9C0BEEDF86AA}" destId="{173CFDC8-8CF5-4159-BBFE-F5087D9C7966}" srcOrd="0" destOrd="0" presId="urn:microsoft.com/office/officeart/2005/8/layout/radial6"/>
    <dgm:cxn modelId="{419E8BC8-C60E-4565-84B9-66E90BA9EE6A}" srcId="{94AA4F01-1AF9-4055-9289-757AE7EDE9F0}" destId="{F2EDB097-648E-4DA8-A48A-E96BD70FA86F}" srcOrd="0" destOrd="0" parTransId="{90FAD021-5C27-48D4-ACFA-10DD6AB606FC}" sibTransId="{B050B0C3-D095-4D62-8499-62B550705F3B}"/>
    <dgm:cxn modelId="{CC35955F-30C0-4E3F-8588-88218CEC8FE0}" type="presOf" srcId="{A9605061-3030-4376-8E13-86038D4178D6}" destId="{C5178D1D-EFB8-4715-BC56-41C5B4F468B4}" srcOrd="0" destOrd="0" presId="urn:microsoft.com/office/officeart/2005/8/layout/radial6"/>
    <dgm:cxn modelId="{61A45008-A72E-4D65-BF82-9558A2209434}" srcId="{F2EDB097-648E-4DA8-A48A-E96BD70FA86F}" destId="{1851647D-A6FF-4698-BDC7-B1927505F932}" srcOrd="1" destOrd="0" parTransId="{88C05DEE-1F78-496B-A9F8-F45C69928BB6}" sibTransId="{A9605061-3030-4376-8E13-86038D4178D6}"/>
    <dgm:cxn modelId="{A34BC2EB-636C-4E0F-BF32-6ADFA161A0ED}" srcId="{F2EDB097-648E-4DA8-A48A-E96BD70FA86F}" destId="{68C98EC0-9089-4458-977C-0CA9D1D63CDB}" srcOrd="3" destOrd="0" parTransId="{984A3F01-92B1-4798-8664-C6F33E560244}" sibTransId="{5033AB8F-EFA9-45F0-9230-CCE0FA67D614}"/>
    <dgm:cxn modelId="{54A5B604-FFE8-4641-BEE1-2C6736EACB9A}" type="presOf" srcId="{94AA4F01-1AF9-4055-9289-757AE7EDE9F0}" destId="{0C4317CC-E0FB-4575-925E-C3D704B1D9A9}" srcOrd="0" destOrd="0" presId="urn:microsoft.com/office/officeart/2005/8/layout/radial6"/>
    <dgm:cxn modelId="{E079CECC-AAB7-4E3D-BE04-F4B848848301}" type="presOf" srcId="{43F86D34-F1EC-4F8C-836F-1FD3992095A0}" destId="{B6798C24-FBB7-450D-AE14-C392CBEF361B}" srcOrd="0" destOrd="0" presId="urn:microsoft.com/office/officeart/2005/8/layout/radial6"/>
    <dgm:cxn modelId="{B25103FD-9C7F-47A0-ADFA-64143F4419A6}" type="presOf" srcId="{F2EDB097-648E-4DA8-A48A-E96BD70FA86F}" destId="{9D73DF59-9FFF-45BA-B657-44F5ED922103}" srcOrd="0" destOrd="0" presId="urn:microsoft.com/office/officeart/2005/8/layout/radial6"/>
    <dgm:cxn modelId="{074795F8-0596-448A-A3C4-8D66DA70E6F2}" type="presParOf" srcId="{0C4317CC-E0FB-4575-925E-C3D704B1D9A9}" destId="{9D73DF59-9FFF-45BA-B657-44F5ED922103}" srcOrd="0" destOrd="0" presId="urn:microsoft.com/office/officeart/2005/8/layout/radial6"/>
    <dgm:cxn modelId="{F368FC91-0158-45D9-B7D0-348067B041D1}" type="presParOf" srcId="{0C4317CC-E0FB-4575-925E-C3D704B1D9A9}" destId="{B6798C24-FBB7-450D-AE14-C392CBEF361B}" srcOrd="1" destOrd="0" presId="urn:microsoft.com/office/officeart/2005/8/layout/radial6"/>
    <dgm:cxn modelId="{6CD4B084-929E-4E3E-A534-96F288056C31}" type="presParOf" srcId="{0C4317CC-E0FB-4575-925E-C3D704B1D9A9}" destId="{DED6DE03-6E5D-4E19-911A-1B37516940EB}" srcOrd="2" destOrd="0" presId="urn:microsoft.com/office/officeart/2005/8/layout/radial6"/>
    <dgm:cxn modelId="{42FB2A78-974B-43C0-AE1D-6C33476C5200}" type="presParOf" srcId="{0C4317CC-E0FB-4575-925E-C3D704B1D9A9}" destId="{173CFDC8-8CF5-4159-BBFE-F5087D9C7966}" srcOrd="3" destOrd="0" presId="urn:microsoft.com/office/officeart/2005/8/layout/radial6"/>
    <dgm:cxn modelId="{69F4BC2C-56D8-4263-8275-37BC8CF130E8}" type="presParOf" srcId="{0C4317CC-E0FB-4575-925E-C3D704B1D9A9}" destId="{53212946-A725-48DA-8A27-890A678A78AC}" srcOrd="4" destOrd="0" presId="urn:microsoft.com/office/officeart/2005/8/layout/radial6"/>
    <dgm:cxn modelId="{923CBCA5-A088-4493-9486-2D284E7AC73B}" type="presParOf" srcId="{0C4317CC-E0FB-4575-925E-C3D704B1D9A9}" destId="{96FDEDA7-E3C5-4114-A30F-8180C5AC431A}" srcOrd="5" destOrd="0" presId="urn:microsoft.com/office/officeart/2005/8/layout/radial6"/>
    <dgm:cxn modelId="{2B435CC4-4D2A-4A67-9CAE-B2545C434C60}" type="presParOf" srcId="{0C4317CC-E0FB-4575-925E-C3D704B1D9A9}" destId="{C5178D1D-EFB8-4715-BC56-41C5B4F468B4}" srcOrd="6" destOrd="0" presId="urn:microsoft.com/office/officeart/2005/8/layout/radial6"/>
    <dgm:cxn modelId="{69CE40FE-F655-4ABE-BB8B-25253D72CCE8}" type="presParOf" srcId="{0C4317CC-E0FB-4575-925E-C3D704B1D9A9}" destId="{1D2D7B7A-363F-4AB6-94C4-33B820E26F84}" srcOrd="7" destOrd="0" presId="urn:microsoft.com/office/officeart/2005/8/layout/radial6"/>
    <dgm:cxn modelId="{E8348F5B-7564-4499-8682-EE35A82F52DA}" type="presParOf" srcId="{0C4317CC-E0FB-4575-925E-C3D704B1D9A9}" destId="{564A04AC-149C-478F-88E2-D45924B497F2}" srcOrd="8" destOrd="0" presId="urn:microsoft.com/office/officeart/2005/8/layout/radial6"/>
    <dgm:cxn modelId="{10076554-B12E-4A0F-B72D-70845CD1BCFB}" type="presParOf" srcId="{0C4317CC-E0FB-4575-925E-C3D704B1D9A9}" destId="{865EAAD6-57FC-44CA-94B0-C1B1E9C736E5}" srcOrd="9" destOrd="0" presId="urn:microsoft.com/office/officeart/2005/8/layout/radial6"/>
    <dgm:cxn modelId="{5870C1E3-96B8-4578-9F7F-83A2719B5D55}" type="presParOf" srcId="{0C4317CC-E0FB-4575-925E-C3D704B1D9A9}" destId="{68B80A74-F1C0-405A-9F00-43B15C57210C}" srcOrd="10" destOrd="0" presId="urn:microsoft.com/office/officeart/2005/8/layout/radial6"/>
    <dgm:cxn modelId="{C1A7E1A0-28C9-4167-A38D-322201250941}" type="presParOf" srcId="{0C4317CC-E0FB-4575-925E-C3D704B1D9A9}" destId="{86C81953-B57B-4AB4-B3DF-A7F5FF7694CB}" srcOrd="11" destOrd="0" presId="urn:microsoft.com/office/officeart/2005/8/layout/radial6"/>
    <dgm:cxn modelId="{02AE6B88-E639-49A6-AA3F-4A9908E23797}" type="presParOf" srcId="{0C4317CC-E0FB-4575-925E-C3D704B1D9A9}" destId="{F16ABA89-EDA0-44F9-BCE0-5B6A94F5EDA5}" srcOrd="12"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44B0B9-5B33-4F44-8600-36F04D5C56FE}"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pPr rtl="1"/>
          <a:endParaRPr lang="ar-SA"/>
        </a:p>
      </dgm:t>
    </dgm:pt>
    <dgm:pt modelId="{6FFB6AD9-04FA-42C7-8B2E-EEB3A637CDC9}">
      <dgm:prSet phldrT="[نص]"/>
      <dgm:spPr/>
      <dgm:t>
        <a:bodyPr/>
        <a:lstStyle/>
        <a:p>
          <a:pPr rtl="1"/>
          <a:r>
            <a:rPr lang="en-US" dirty="0" smtClean="0"/>
            <a:t>SLOGAN</a:t>
          </a:r>
        </a:p>
        <a:p>
          <a:pPr rtl="1"/>
          <a:r>
            <a:rPr lang="ar-SA" dirty="0" smtClean="0"/>
            <a:t>الهتاف</a:t>
          </a:r>
          <a:endParaRPr lang="en-US" dirty="0" smtClean="0"/>
        </a:p>
      </dgm:t>
    </dgm:pt>
    <dgm:pt modelId="{201898CE-87D2-46E1-A604-09421E8AE691}" type="parTrans" cxnId="{7D5321F7-5FA7-4D92-9E95-CECC419A32A3}">
      <dgm:prSet/>
      <dgm:spPr/>
      <dgm:t>
        <a:bodyPr/>
        <a:lstStyle/>
        <a:p>
          <a:pPr rtl="1"/>
          <a:endParaRPr lang="ar-SA"/>
        </a:p>
      </dgm:t>
    </dgm:pt>
    <dgm:pt modelId="{1A373FED-341B-4AFE-81FF-F918D3B3F13E}" type="sibTrans" cxnId="{7D5321F7-5FA7-4D92-9E95-CECC419A32A3}">
      <dgm:prSet/>
      <dgm:spPr/>
      <dgm:t>
        <a:bodyPr/>
        <a:lstStyle/>
        <a:p>
          <a:pPr rtl="1"/>
          <a:endParaRPr lang="ar-SA"/>
        </a:p>
      </dgm:t>
    </dgm:pt>
    <dgm:pt modelId="{2FA3517A-D8DA-42ED-A9E5-7675C1250E27}">
      <dgm:prSet phldrT="[نص]"/>
      <dgm:spPr/>
      <dgm:t>
        <a:bodyPr/>
        <a:lstStyle/>
        <a:p>
          <a:pPr rtl="1"/>
          <a:r>
            <a:rPr lang="en-US" dirty="0" smtClean="0"/>
            <a:t>LOGO</a:t>
          </a:r>
        </a:p>
        <a:p>
          <a:pPr rtl="1"/>
          <a:r>
            <a:rPr lang="ar-SA" dirty="0" smtClean="0"/>
            <a:t>الشعار</a:t>
          </a:r>
          <a:endParaRPr lang="en-US" dirty="0" smtClean="0"/>
        </a:p>
      </dgm:t>
    </dgm:pt>
    <dgm:pt modelId="{F570A78C-208A-47B1-94A7-ABE3F271AF5F}" type="parTrans" cxnId="{CDA317FF-0AFA-4974-A01D-73A38A754224}">
      <dgm:prSet/>
      <dgm:spPr/>
      <dgm:t>
        <a:bodyPr/>
        <a:lstStyle/>
        <a:p>
          <a:pPr rtl="1"/>
          <a:endParaRPr lang="ar-SA"/>
        </a:p>
      </dgm:t>
    </dgm:pt>
    <dgm:pt modelId="{CB21B10F-7E5A-4FA2-865B-32757317169C}" type="sibTrans" cxnId="{CDA317FF-0AFA-4974-A01D-73A38A754224}">
      <dgm:prSet/>
      <dgm:spPr/>
      <dgm:t>
        <a:bodyPr/>
        <a:lstStyle/>
        <a:p>
          <a:pPr rtl="1"/>
          <a:endParaRPr lang="ar-SA"/>
        </a:p>
      </dgm:t>
    </dgm:pt>
    <dgm:pt modelId="{8EE3917D-5D47-48D8-8F74-4353FD4BB473}">
      <dgm:prSet phldrT="[نص]"/>
      <dgm:spPr/>
      <dgm:t>
        <a:bodyPr/>
        <a:lstStyle/>
        <a:p>
          <a:pPr rtl="1"/>
          <a:r>
            <a:rPr lang="en-US" dirty="0" smtClean="0"/>
            <a:t>STATEMENT</a:t>
          </a:r>
        </a:p>
        <a:p>
          <a:pPr rtl="1"/>
          <a:r>
            <a:rPr lang="ar-SA" dirty="0" smtClean="0"/>
            <a:t>العبارة</a:t>
          </a:r>
          <a:endParaRPr lang="ar-SA" dirty="0"/>
        </a:p>
      </dgm:t>
    </dgm:pt>
    <dgm:pt modelId="{C6855D38-B115-48CA-92FB-706492A6C6BB}" type="parTrans" cxnId="{0EF3FD63-056F-4BB4-8532-F2A884389719}">
      <dgm:prSet/>
      <dgm:spPr/>
      <dgm:t>
        <a:bodyPr/>
        <a:lstStyle/>
        <a:p>
          <a:pPr rtl="1"/>
          <a:endParaRPr lang="ar-SA"/>
        </a:p>
      </dgm:t>
    </dgm:pt>
    <dgm:pt modelId="{9076ACE4-6E73-4A1E-89FC-A3E9A5D3C5C4}" type="sibTrans" cxnId="{0EF3FD63-056F-4BB4-8532-F2A884389719}">
      <dgm:prSet/>
      <dgm:spPr/>
      <dgm:t>
        <a:bodyPr/>
        <a:lstStyle/>
        <a:p>
          <a:pPr rtl="1"/>
          <a:endParaRPr lang="ar-SA"/>
        </a:p>
      </dgm:t>
    </dgm:pt>
    <dgm:pt modelId="{FF42A5F1-1D7A-4DEC-B001-D3846B0074DC}" type="pres">
      <dgm:prSet presAssocID="{7144B0B9-5B33-4F44-8600-36F04D5C56FE}" presName="Name0" presStyleCnt="0">
        <dgm:presLayoutVars>
          <dgm:dir/>
          <dgm:resizeHandles val="exact"/>
        </dgm:presLayoutVars>
      </dgm:prSet>
      <dgm:spPr/>
      <dgm:t>
        <a:bodyPr/>
        <a:lstStyle/>
        <a:p>
          <a:pPr rtl="1"/>
          <a:endParaRPr lang="ar-SA"/>
        </a:p>
      </dgm:t>
    </dgm:pt>
    <dgm:pt modelId="{D4BEAD09-AEB3-4B68-91B2-5119AA5C5C04}" type="pres">
      <dgm:prSet presAssocID="{8EE3917D-5D47-48D8-8F74-4353FD4BB473}" presName="Name5" presStyleLbl="vennNode1" presStyleIdx="0" presStyleCnt="3">
        <dgm:presLayoutVars>
          <dgm:bulletEnabled val="1"/>
        </dgm:presLayoutVars>
      </dgm:prSet>
      <dgm:spPr/>
      <dgm:t>
        <a:bodyPr/>
        <a:lstStyle/>
        <a:p>
          <a:pPr rtl="1"/>
          <a:endParaRPr lang="ar-SA"/>
        </a:p>
      </dgm:t>
    </dgm:pt>
    <dgm:pt modelId="{2E574C2A-3127-4FE8-B6BC-658E59F4AADE}" type="pres">
      <dgm:prSet presAssocID="{9076ACE4-6E73-4A1E-89FC-A3E9A5D3C5C4}" presName="space" presStyleCnt="0"/>
      <dgm:spPr/>
    </dgm:pt>
    <dgm:pt modelId="{A76CDE9C-2AC2-4C17-885C-36801C7D3AE1}" type="pres">
      <dgm:prSet presAssocID="{6FFB6AD9-04FA-42C7-8B2E-EEB3A637CDC9}" presName="Name5" presStyleLbl="vennNode1" presStyleIdx="1" presStyleCnt="3" custLinFactNeighborX="8358" custLinFactNeighborY="49">
        <dgm:presLayoutVars>
          <dgm:bulletEnabled val="1"/>
        </dgm:presLayoutVars>
      </dgm:prSet>
      <dgm:spPr/>
      <dgm:t>
        <a:bodyPr/>
        <a:lstStyle/>
        <a:p>
          <a:pPr rtl="1"/>
          <a:endParaRPr lang="ar-SA"/>
        </a:p>
      </dgm:t>
    </dgm:pt>
    <dgm:pt modelId="{8126BD55-6E89-41B7-9590-26D5CEF795E7}" type="pres">
      <dgm:prSet presAssocID="{1A373FED-341B-4AFE-81FF-F918D3B3F13E}" presName="space" presStyleCnt="0"/>
      <dgm:spPr/>
    </dgm:pt>
    <dgm:pt modelId="{42B95CDB-E4AA-4D34-BCFC-DFFF63C0B764}" type="pres">
      <dgm:prSet presAssocID="{2FA3517A-D8DA-42ED-A9E5-7675C1250E27}" presName="Name5" presStyleLbl="vennNode1" presStyleIdx="2" presStyleCnt="3" custLinFactNeighborX="38062" custLinFactNeighborY="-487">
        <dgm:presLayoutVars>
          <dgm:bulletEnabled val="1"/>
        </dgm:presLayoutVars>
      </dgm:prSet>
      <dgm:spPr/>
      <dgm:t>
        <a:bodyPr/>
        <a:lstStyle/>
        <a:p>
          <a:pPr rtl="1"/>
          <a:endParaRPr lang="ar-SA"/>
        </a:p>
      </dgm:t>
    </dgm:pt>
  </dgm:ptLst>
  <dgm:cxnLst>
    <dgm:cxn modelId="{B66CAC99-1526-4B83-994C-CE814BF206B0}" type="presOf" srcId="{7144B0B9-5B33-4F44-8600-36F04D5C56FE}" destId="{FF42A5F1-1D7A-4DEC-B001-D3846B0074DC}" srcOrd="0" destOrd="0" presId="urn:microsoft.com/office/officeart/2005/8/layout/venn3"/>
    <dgm:cxn modelId="{7D5321F7-5FA7-4D92-9E95-CECC419A32A3}" srcId="{7144B0B9-5B33-4F44-8600-36F04D5C56FE}" destId="{6FFB6AD9-04FA-42C7-8B2E-EEB3A637CDC9}" srcOrd="1" destOrd="0" parTransId="{201898CE-87D2-46E1-A604-09421E8AE691}" sibTransId="{1A373FED-341B-4AFE-81FF-F918D3B3F13E}"/>
    <dgm:cxn modelId="{70223D0D-44B0-452C-813C-11C4D104AF56}" type="presOf" srcId="{8EE3917D-5D47-48D8-8F74-4353FD4BB473}" destId="{D4BEAD09-AEB3-4B68-91B2-5119AA5C5C04}" srcOrd="0" destOrd="0" presId="urn:microsoft.com/office/officeart/2005/8/layout/venn3"/>
    <dgm:cxn modelId="{3481BD35-BE5B-4A03-8970-BC09A11B4AFC}" type="presOf" srcId="{6FFB6AD9-04FA-42C7-8B2E-EEB3A637CDC9}" destId="{A76CDE9C-2AC2-4C17-885C-36801C7D3AE1}" srcOrd="0" destOrd="0" presId="urn:microsoft.com/office/officeart/2005/8/layout/venn3"/>
    <dgm:cxn modelId="{CDA317FF-0AFA-4974-A01D-73A38A754224}" srcId="{7144B0B9-5B33-4F44-8600-36F04D5C56FE}" destId="{2FA3517A-D8DA-42ED-A9E5-7675C1250E27}" srcOrd="2" destOrd="0" parTransId="{F570A78C-208A-47B1-94A7-ABE3F271AF5F}" sibTransId="{CB21B10F-7E5A-4FA2-865B-32757317169C}"/>
    <dgm:cxn modelId="{F310E19E-2400-48E1-BFF9-F4256BC48049}" type="presOf" srcId="{2FA3517A-D8DA-42ED-A9E5-7675C1250E27}" destId="{42B95CDB-E4AA-4D34-BCFC-DFFF63C0B764}" srcOrd="0" destOrd="0" presId="urn:microsoft.com/office/officeart/2005/8/layout/venn3"/>
    <dgm:cxn modelId="{0EF3FD63-056F-4BB4-8532-F2A884389719}" srcId="{7144B0B9-5B33-4F44-8600-36F04D5C56FE}" destId="{8EE3917D-5D47-48D8-8F74-4353FD4BB473}" srcOrd="0" destOrd="0" parTransId="{C6855D38-B115-48CA-92FB-706492A6C6BB}" sibTransId="{9076ACE4-6E73-4A1E-89FC-A3E9A5D3C5C4}"/>
    <dgm:cxn modelId="{DC07D157-8D4A-45FC-B4CE-965AE64B447F}" type="presParOf" srcId="{FF42A5F1-1D7A-4DEC-B001-D3846B0074DC}" destId="{D4BEAD09-AEB3-4B68-91B2-5119AA5C5C04}" srcOrd="0" destOrd="0" presId="urn:microsoft.com/office/officeart/2005/8/layout/venn3"/>
    <dgm:cxn modelId="{F60D43A7-D398-4F5B-A0C2-4D764CFA3EA3}" type="presParOf" srcId="{FF42A5F1-1D7A-4DEC-B001-D3846B0074DC}" destId="{2E574C2A-3127-4FE8-B6BC-658E59F4AADE}" srcOrd="1" destOrd="0" presId="urn:microsoft.com/office/officeart/2005/8/layout/venn3"/>
    <dgm:cxn modelId="{9FFEA25C-E619-4AE4-B3D5-8318ABC97456}" type="presParOf" srcId="{FF42A5F1-1D7A-4DEC-B001-D3846B0074DC}" destId="{A76CDE9C-2AC2-4C17-885C-36801C7D3AE1}" srcOrd="2" destOrd="0" presId="urn:microsoft.com/office/officeart/2005/8/layout/venn3"/>
    <dgm:cxn modelId="{05785A34-A941-4B90-9EDE-B84AD6CD277C}" type="presParOf" srcId="{FF42A5F1-1D7A-4DEC-B001-D3846B0074DC}" destId="{8126BD55-6E89-41B7-9590-26D5CEF795E7}" srcOrd="3" destOrd="0" presId="urn:microsoft.com/office/officeart/2005/8/layout/venn3"/>
    <dgm:cxn modelId="{51E17772-6BF8-45F4-927F-D888AFDD9C36}" type="presParOf" srcId="{FF42A5F1-1D7A-4DEC-B001-D3846B0074DC}" destId="{42B95CDB-E4AA-4D34-BCFC-DFFF63C0B764}" srcOrd="4"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BA6E1C-7778-4310-BEBA-BF607E706F4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pPr rtl="1"/>
          <a:endParaRPr lang="ar-SA"/>
        </a:p>
      </dgm:t>
    </dgm:pt>
    <dgm:pt modelId="{EA11F45E-3992-4012-9D80-415432669A3C}">
      <dgm:prSet custT="1"/>
      <dgm:spPr/>
      <dgm:t>
        <a:bodyPr/>
        <a:lstStyle/>
        <a:p>
          <a:pPr defTabSz="400050" rtl="1">
            <a:lnSpc>
              <a:spcPct val="90000"/>
            </a:lnSpc>
            <a:spcBef>
              <a:spcPct val="0"/>
            </a:spcBef>
            <a:spcAft>
              <a:spcPct val="35000"/>
            </a:spcAft>
          </a:pPr>
          <a:endParaRPr lang="en-US" sz="2000" dirty="0" smtClean="0"/>
        </a:p>
        <a:p>
          <a:pPr defTabSz="400050" rtl="1">
            <a:lnSpc>
              <a:spcPct val="90000"/>
            </a:lnSpc>
            <a:spcBef>
              <a:spcPct val="0"/>
            </a:spcBef>
            <a:spcAft>
              <a:spcPct val="35000"/>
            </a:spcAft>
          </a:pPr>
          <a:r>
            <a:rPr lang="en-US" sz="2000" dirty="0" smtClean="0"/>
            <a:t>Statement</a:t>
          </a:r>
        </a:p>
        <a:p>
          <a:pPr marL="0" marR="0" indent="0" defTabSz="914400" rtl="1" eaLnBrk="1" fontAlgn="auto" latinLnBrk="0" hangingPunct="1">
            <a:lnSpc>
              <a:spcPct val="100000"/>
            </a:lnSpc>
            <a:spcBef>
              <a:spcPts val="0"/>
            </a:spcBef>
            <a:spcAft>
              <a:spcPts val="0"/>
            </a:spcAft>
            <a:buClrTx/>
            <a:buSzTx/>
            <a:buFontTx/>
            <a:buNone/>
            <a:tabLst/>
            <a:defRPr/>
          </a:pPr>
          <a:r>
            <a:rPr lang="ar-SA" sz="2000" dirty="0" smtClean="0"/>
            <a:t>العبارة</a:t>
          </a:r>
        </a:p>
        <a:p>
          <a:pPr defTabSz="400050" rtl="1">
            <a:lnSpc>
              <a:spcPct val="90000"/>
            </a:lnSpc>
            <a:spcBef>
              <a:spcPct val="0"/>
            </a:spcBef>
            <a:spcAft>
              <a:spcPct val="35000"/>
            </a:spcAft>
          </a:pPr>
          <a:endParaRPr lang="ar-SA" sz="2000" dirty="0"/>
        </a:p>
      </dgm:t>
    </dgm:pt>
    <dgm:pt modelId="{EB1B50CC-9D99-4DCB-9BE7-7BB819153E8C}" type="parTrans" cxnId="{EC55A3B5-03A4-4883-A660-A748A969DF2D}">
      <dgm:prSet/>
      <dgm:spPr/>
      <dgm:t>
        <a:bodyPr/>
        <a:lstStyle/>
        <a:p>
          <a:pPr rtl="1"/>
          <a:endParaRPr lang="ar-SA"/>
        </a:p>
      </dgm:t>
    </dgm:pt>
    <dgm:pt modelId="{01AF98B9-C4C2-4CFB-902D-ECAA9CE5D114}" type="sibTrans" cxnId="{EC55A3B5-03A4-4883-A660-A748A969DF2D}">
      <dgm:prSet/>
      <dgm:spPr/>
      <dgm:t>
        <a:bodyPr/>
        <a:lstStyle/>
        <a:p>
          <a:pPr rtl="1"/>
          <a:endParaRPr lang="ar-SA"/>
        </a:p>
      </dgm:t>
    </dgm:pt>
    <dgm:pt modelId="{782E66CE-963E-40A2-9A20-0C5B6F4CDDF4}">
      <dgm:prSet/>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ar-SA" dirty="0" smtClean="0"/>
            <a:t>مجموعة من الكلمات تحدد الصورة المستقبلية المشرقة التي تريد أن تصل إليها الشركة أو المؤسسة أو المنظمة.</a:t>
          </a:r>
        </a:p>
        <a:p>
          <a:pPr marL="285750" indent="0" defTabSz="2889250" rtl="1">
            <a:lnSpc>
              <a:spcPct val="90000"/>
            </a:lnSpc>
            <a:spcBef>
              <a:spcPct val="0"/>
            </a:spcBef>
            <a:spcAft>
              <a:spcPct val="15000"/>
            </a:spcAft>
            <a:buNone/>
          </a:pPr>
          <a:endParaRPr lang="ar-SA" dirty="0"/>
        </a:p>
      </dgm:t>
    </dgm:pt>
    <dgm:pt modelId="{B054982F-3C8A-4BA4-B273-BA5AFAEF7E01}" type="parTrans" cxnId="{624E390A-97AB-46A6-A794-232CB9A020AF}">
      <dgm:prSet/>
      <dgm:spPr/>
      <dgm:t>
        <a:bodyPr/>
        <a:lstStyle/>
        <a:p>
          <a:pPr rtl="1"/>
          <a:endParaRPr lang="ar-SA"/>
        </a:p>
      </dgm:t>
    </dgm:pt>
    <dgm:pt modelId="{5BB73353-D7B1-4766-9F19-5F113B52BCFC}" type="sibTrans" cxnId="{624E390A-97AB-46A6-A794-232CB9A020AF}">
      <dgm:prSet/>
      <dgm:spPr/>
      <dgm:t>
        <a:bodyPr/>
        <a:lstStyle/>
        <a:p>
          <a:pPr rtl="1"/>
          <a:endParaRPr lang="ar-SA"/>
        </a:p>
      </dgm:t>
    </dgm:pt>
    <dgm:pt modelId="{ED0BC0DC-77FC-49CD-9085-0342F843F0C0}">
      <dgm:prSet/>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ar-SA" dirty="0" smtClean="0"/>
            <a:t>الشعار عبارة عن صورة مصمم بطريقة </a:t>
          </a:r>
          <a:r>
            <a:rPr lang="ar-SA" dirty="0" err="1" smtClean="0"/>
            <a:t>ابداعية</a:t>
          </a:r>
          <a:r>
            <a:rPr lang="ar-SA" dirty="0" smtClean="0"/>
            <a:t> جميلة بعيد عن التعقيدات  يعبر عن المؤسسة </a:t>
          </a:r>
        </a:p>
        <a:p>
          <a:pPr marL="171450" indent="0" defTabSz="800100" rtl="1">
            <a:lnSpc>
              <a:spcPct val="90000"/>
            </a:lnSpc>
            <a:spcBef>
              <a:spcPct val="0"/>
            </a:spcBef>
            <a:spcAft>
              <a:spcPct val="15000"/>
            </a:spcAft>
          </a:pPr>
          <a:endParaRPr lang="ar-SA" dirty="0"/>
        </a:p>
      </dgm:t>
    </dgm:pt>
    <dgm:pt modelId="{35EEC219-404E-42D6-97FE-74CF9DF7A1B6}" type="parTrans" cxnId="{E67BACE2-E10E-4C1C-A2A8-ADA3129B6426}">
      <dgm:prSet/>
      <dgm:spPr/>
      <dgm:t>
        <a:bodyPr/>
        <a:lstStyle/>
        <a:p>
          <a:pPr rtl="1"/>
          <a:endParaRPr lang="ar-SA"/>
        </a:p>
      </dgm:t>
    </dgm:pt>
    <dgm:pt modelId="{75F697E5-81A3-43EF-BF25-85915F55B9DB}" type="sibTrans" cxnId="{E67BACE2-E10E-4C1C-A2A8-ADA3129B6426}">
      <dgm:prSet/>
      <dgm:spPr/>
      <dgm:t>
        <a:bodyPr/>
        <a:lstStyle/>
        <a:p>
          <a:pPr rtl="1"/>
          <a:endParaRPr lang="ar-SA"/>
        </a:p>
      </dgm:t>
    </dgm:pt>
    <dgm:pt modelId="{50C1F2E3-C6AE-4053-89E9-1D4B0DDA7086}">
      <dgm:prSet custT="1"/>
      <dgm:spPr/>
      <dgm:t>
        <a:bodyPr/>
        <a:lstStyle/>
        <a:p>
          <a:pPr rtl="1"/>
          <a:endParaRPr lang="en-US" sz="2000" dirty="0" smtClean="0"/>
        </a:p>
        <a:p>
          <a:pPr rtl="1"/>
          <a:r>
            <a:rPr lang="en-US" sz="2000" dirty="0" smtClean="0"/>
            <a:t>Slogan</a:t>
          </a:r>
          <a:r>
            <a:rPr lang="ar-SA" sz="2000" dirty="0" smtClean="0"/>
            <a:t> </a:t>
          </a:r>
        </a:p>
        <a:p>
          <a:pPr rtl="1"/>
          <a:r>
            <a:rPr lang="ar-SA" sz="2000" dirty="0" smtClean="0"/>
            <a:t>الهتاف</a:t>
          </a:r>
          <a:br>
            <a:rPr lang="ar-SA" sz="2000" dirty="0" smtClean="0"/>
          </a:br>
          <a:endParaRPr lang="ar-SA" sz="2000" dirty="0"/>
        </a:p>
      </dgm:t>
    </dgm:pt>
    <dgm:pt modelId="{3C28A1D2-4265-4704-88BC-2FF890D92AE0}" type="parTrans" cxnId="{BD96B439-4CED-40F4-97D7-0126CFD60137}">
      <dgm:prSet/>
      <dgm:spPr/>
      <dgm:t>
        <a:bodyPr/>
        <a:lstStyle/>
        <a:p>
          <a:pPr rtl="1"/>
          <a:endParaRPr lang="ar-SA"/>
        </a:p>
      </dgm:t>
    </dgm:pt>
    <dgm:pt modelId="{1019A063-E3B6-49E2-85B7-B1275015FA0C}" type="sibTrans" cxnId="{BD96B439-4CED-40F4-97D7-0126CFD60137}">
      <dgm:prSet/>
      <dgm:spPr/>
      <dgm:t>
        <a:bodyPr/>
        <a:lstStyle/>
        <a:p>
          <a:pPr rtl="1"/>
          <a:endParaRPr lang="ar-SA"/>
        </a:p>
      </dgm:t>
    </dgm:pt>
    <dgm:pt modelId="{61BC334C-6A8E-447D-AEEC-5D144CC04187}">
      <dgm:prSet/>
      <dgm:spPr/>
      <dgm:t>
        <a:bodyPr/>
        <a:lstStyle/>
        <a:p>
          <a:pPr rtl="1">
            <a:buNone/>
          </a:pPr>
          <a:r>
            <a:rPr lang="ar-SA" dirty="0" smtClean="0"/>
            <a:t>عبارة بليغة موجزة تصلح أن تكون هتاف </a:t>
          </a:r>
        </a:p>
        <a:p>
          <a:pPr rtl="1">
            <a:buNone/>
          </a:pPr>
          <a:r>
            <a:rPr lang="ar-SA" dirty="0" smtClean="0"/>
            <a:t>يكون فيها إيحاء أو وقود روحي للعاملين ومنسوبي المؤسسة أو الشركة</a:t>
          </a:r>
        </a:p>
        <a:p>
          <a:pPr rtl="1"/>
          <a:endParaRPr lang="ar-SA" dirty="0"/>
        </a:p>
      </dgm:t>
    </dgm:pt>
    <dgm:pt modelId="{615D28B0-C117-49EF-85D0-A231007194B9}" type="parTrans" cxnId="{EB777DE1-7B0B-4D61-81C4-D54722032C44}">
      <dgm:prSet/>
      <dgm:spPr/>
      <dgm:t>
        <a:bodyPr/>
        <a:lstStyle/>
        <a:p>
          <a:pPr rtl="1"/>
          <a:endParaRPr lang="ar-SA"/>
        </a:p>
      </dgm:t>
    </dgm:pt>
    <dgm:pt modelId="{C34D4297-9B6B-414A-8537-A87EFA2AE60D}" type="sibTrans" cxnId="{EB777DE1-7B0B-4D61-81C4-D54722032C44}">
      <dgm:prSet/>
      <dgm:spPr/>
      <dgm:t>
        <a:bodyPr/>
        <a:lstStyle/>
        <a:p>
          <a:pPr rtl="1"/>
          <a:endParaRPr lang="ar-SA"/>
        </a:p>
      </dgm:t>
    </dgm:pt>
    <dgm:pt modelId="{21F2BA05-6F8B-4786-919F-D8836820A241}">
      <dgm:prSet custT="1"/>
      <dgm:spPr/>
      <dgm:t>
        <a:bodyPr/>
        <a:lstStyle/>
        <a:p>
          <a:pPr rtl="1"/>
          <a:r>
            <a:rPr lang="en-US" sz="2000" dirty="0" smtClean="0"/>
            <a:t>LOGO</a:t>
          </a:r>
        </a:p>
        <a:p>
          <a:pPr rtl="1"/>
          <a:r>
            <a:rPr lang="ar-SA" sz="2000" dirty="0" smtClean="0"/>
            <a:t>الشعار</a:t>
          </a:r>
          <a:endParaRPr lang="ar-SA" sz="2000" dirty="0"/>
        </a:p>
      </dgm:t>
    </dgm:pt>
    <dgm:pt modelId="{7181486B-AC81-4461-BC95-DA2E5F0C759D}" type="parTrans" cxnId="{F05D165E-D9C3-4914-A574-4610DC2E6EC4}">
      <dgm:prSet/>
      <dgm:spPr/>
      <dgm:t>
        <a:bodyPr/>
        <a:lstStyle/>
        <a:p>
          <a:pPr rtl="1"/>
          <a:endParaRPr lang="ar-SA"/>
        </a:p>
      </dgm:t>
    </dgm:pt>
    <dgm:pt modelId="{4462F79E-16F9-4CE6-A9DA-21E0B3B6C66E}" type="sibTrans" cxnId="{F05D165E-D9C3-4914-A574-4610DC2E6EC4}">
      <dgm:prSet/>
      <dgm:spPr/>
      <dgm:t>
        <a:bodyPr/>
        <a:lstStyle/>
        <a:p>
          <a:pPr rtl="1"/>
          <a:endParaRPr lang="ar-SA"/>
        </a:p>
      </dgm:t>
    </dgm:pt>
    <dgm:pt modelId="{775D6882-E8AC-4276-8097-21AE300DA58D}" type="pres">
      <dgm:prSet presAssocID="{58BA6E1C-7778-4310-BEBA-BF607E706F46}" presName="linearFlow" presStyleCnt="0">
        <dgm:presLayoutVars>
          <dgm:dir/>
          <dgm:animLvl val="lvl"/>
          <dgm:resizeHandles val="exact"/>
        </dgm:presLayoutVars>
      </dgm:prSet>
      <dgm:spPr/>
      <dgm:t>
        <a:bodyPr/>
        <a:lstStyle/>
        <a:p>
          <a:pPr rtl="1"/>
          <a:endParaRPr lang="ar-SA"/>
        </a:p>
      </dgm:t>
    </dgm:pt>
    <dgm:pt modelId="{7F601730-BC3A-4465-B072-7E5AE2D48228}" type="pres">
      <dgm:prSet presAssocID="{EA11F45E-3992-4012-9D80-415432669A3C}" presName="composite" presStyleCnt="0"/>
      <dgm:spPr/>
    </dgm:pt>
    <dgm:pt modelId="{E2D7493B-367E-4E0F-9795-D5A9233447D6}" type="pres">
      <dgm:prSet presAssocID="{EA11F45E-3992-4012-9D80-415432669A3C}" presName="parentText" presStyleLbl="alignNode1" presStyleIdx="0" presStyleCnt="3">
        <dgm:presLayoutVars>
          <dgm:chMax val="1"/>
          <dgm:bulletEnabled val="1"/>
        </dgm:presLayoutVars>
      </dgm:prSet>
      <dgm:spPr/>
      <dgm:t>
        <a:bodyPr/>
        <a:lstStyle/>
        <a:p>
          <a:pPr rtl="1"/>
          <a:endParaRPr lang="ar-SA"/>
        </a:p>
      </dgm:t>
    </dgm:pt>
    <dgm:pt modelId="{CD4004D0-467F-40EF-B15A-AB5B02F291B9}" type="pres">
      <dgm:prSet presAssocID="{EA11F45E-3992-4012-9D80-415432669A3C}" presName="descendantText" presStyleLbl="alignAcc1" presStyleIdx="0" presStyleCnt="3">
        <dgm:presLayoutVars>
          <dgm:bulletEnabled val="1"/>
        </dgm:presLayoutVars>
      </dgm:prSet>
      <dgm:spPr/>
      <dgm:t>
        <a:bodyPr/>
        <a:lstStyle/>
        <a:p>
          <a:pPr rtl="1"/>
          <a:endParaRPr lang="ar-SA"/>
        </a:p>
      </dgm:t>
    </dgm:pt>
    <dgm:pt modelId="{E3D043F6-CD3C-4217-8D08-E687817F930B}" type="pres">
      <dgm:prSet presAssocID="{01AF98B9-C4C2-4CFB-902D-ECAA9CE5D114}" presName="sp" presStyleCnt="0"/>
      <dgm:spPr/>
    </dgm:pt>
    <dgm:pt modelId="{B4956961-13EB-46F3-A94D-1DD484A276AD}" type="pres">
      <dgm:prSet presAssocID="{50C1F2E3-C6AE-4053-89E9-1D4B0DDA7086}" presName="composite" presStyleCnt="0"/>
      <dgm:spPr/>
    </dgm:pt>
    <dgm:pt modelId="{75D36F49-6AB1-408D-BB06-29E079CD4631}" type="pres">
      <dgm:prSet presAssocID="{50C1F2E3-C6AE-4053-89E9-1D4B0DDA7086}" presName="parentText" presStyleLbl="alignNode1" presStyleIdx="1" presStyleCnt="3">
        <dgm:presLayoutVars>
          <dgm:chMax val="1"/>
          <dgm:bulletEnabled val="1"/>
        </dgm:presLayoutVars>
      </dgm:prSet>
      <dgm:spPr/>
      <dgm:t>
        <a:bodyPr/>
        <a:lstStyle/>
        <a:p>
          <a:pPr rtl="1"/>
          <a:endParaRPr lang="ar-SA"/>
        </a:p>
      </dgm:t>
    </dgm:pt>
    <dgm:pt modelId="{E2E2F737-60F9-46F1-9406-D2F9168B878C}" type="pres">
      <dgm:prSet presAssocID="{50C1F2E3-C6AE-4053-89E9-1D4B0DDA7086}" presName="descendantText" presStyleLbl="alignAcc1" presStyleIdx="1" presStyleCnt="3">
        <dgm:presLayoutVars>
          <dgm:bulletEnabled val="1"/>
        </dgm:presLayoutVars>
      </dgm:prSet>
      <dgm:spPr/>
      <dgm:t>
        <a:bodyPr/>
        <a:lstStyle/>
        <a:p>
          <a:pPr rtl="1"/>
          <a:endParaRPr lang="ar-SA"/>
        </a:p>
      </dgm:t>
    </dgm:pt>
    <dgm:pt modelId="{45185757-40E3-4EBC-8CBD-C569766A1923}" type="pres">
      <dgm:prSet presAssocID="{1019A063-E3B6-49E2-85B7-B1275015FA0C}" presName="sp" presStyleCnt="0"/>
      <dgm:spPr/>
    </dgm:pt>
    <dgm:pt modelId="{B37D5017-0E72-450B-A80B-75D1EF21E278}" type="pres">
      <dgm:prSet presAssocID="{21F2BA05-6F8B-4786-919F-D8836820A241}" presName="composite" presStyleCnt="0"/>
      <dgm:spPr/>
    </dgm:pt>
    <dgm:pt modelId="{4C8309D5-B917-49EC-9A89-AA64D11A5D7A}" type="pres">
      <dgm:prSet presAssocID="{21F2BA05-6F8B-4786-919F-D8836820A241}" presName="parentText" presStyleLbl="alignNode1" presStyleIdx="2" presStyleCnt="3">
        <dgm:presLayoutVars>
          <dgm:chMax val="1"/>
          <dgm:bulletEnabled val="1"/>
        </dgm:presLayoutVars>
      </dgm:prSet>
      <dgm:spPr/>
      <dgm:t>
        <a:bodyPr/>
        <a:lstStyle/>
        <a:p>
          <a:pPr rtl="1"/>
          <a:endParaRPr lang="ar-SA"/>
        </a:p>
      </dgm:t>
    </dgm:pt>
    <dgm:pt modelId="{883475A6-A38B-4279-BE9D-82977B844AB3}" type="pres">
      <dgm:prSet presAssocID="{21F2BA05-6F8B-4786-919F-D8836820A241}" presName="descendantText" presStyleLbl="alignAcc1" presStyleIdx="2" presStyleCnt="3">
        <dgm:presLayoutVars>
          <dgm:bulletEnabled val="1"/>
        </dgm:presLayoutVars>
      </dgm:prSet>
      <dgm:spPr/>
      <dgm:t>
        <a:bodyPr/>
        <a:lstStyle/>
        <a:p>
          <a:pPr rtl="1"/>
          <a:endParaRPr lang="ar-SA"/>
        </a:p>
      </dgm:t>
    </dgm:pt>
  </dgm:ptLst>
  <dgm:cxnLst>
    <dgm:cxn modelId="{F05D165E-D9C3-4914-A574-4610DC2E6EC4}" srcId="{58BA6E1C-7778-4310-BEBA-BF607E706F46}" destId="{21F2BA05-6F8B-4786-919F-D8836820A241}" srcOrd="2" destOrd="0" parTransId="{7181486B-AC81-4461-BC95-DA2E5F0C759D}" sibTransId="{4462F79E-16F9-4CE6-A9DA-21E0B3B6C66E}"/>
    <dgm:cxn modelId="{3E0D787A-A21C-4E2D-8C94-C86E57433690}" type="presOf" srcId="{ED0BC0DC-77FC-49CD-9085-0342F843F0C0}" destId="{883475A6-A38B-4279-BE9D-82977B844AB3}" srcOrd="0" destOrd="0" presId="urn:microsoft.com/office/officeart/2005/8/layout/chevron2"/>
    <dgm:cxn modelId="{D8CC55E4-478B-4FC3-96DD-3197E31412DF}" type="presOf" srcId="{EA11F45E-3992-4012-9D80-415432669A3C}" destId="{E2D7493B-367E-4E0F-9795-D5A9233447D6}" srcOrd="0" destOrd="0" presId="urn:microsoft.com/office/officeart/2005/8/layout/chevron2"/>
    <dgm:cxn modelId="{E67BACE2-E10E-4C1C-A2A8-ADA3129B6426}" srcId="{21F2BA05-6F8B-4786-919F-D8836820A241}" destId="{ED0BC0DC-77FC-49CD-9085-0342F843F0C0}" srcOrd="0" destOrd="0" parTransId="{35EEC219-404E-42D6-97FE-74CF9DF7A1B6}" sibTransId="{75F697E5-81A3-43EF-BF25-85915F55B9DB}"/>
    <dgm:cxn modelId="{97B1F8FC-5683-4142-AC9E-5AA1AB98DD22}" type="presOf" srcId="{58BA6E1C-7778-4310-BEBA-BF607E706F46}" destId="{775D6882-E8AC-4276-8097-21AE300DA58D}" srcOrd="0" destOrd="0" presId="urn:microsoft.com/office/officeart/2005/8/layout/chevron2"/>
    <dgm:cxn modelId="{4E8015EA-2029-4F79-9129-54013089CCC3}" type="presOf" srcId="{782E66CE-963E-40A2-9A20-0C5B6F4CDDF4}" destId="{CD4004D0-467F-40EF-B15A-AB5B02F291B9}" srcOrd="0" destOrd="0" presId="urn:microsoft.com/office/officeart/2005/8/layout/chevron2"/>
    <dgm:cxn modelId="{EC55A3B5-03A4-4883-A660-A748A969DF2D}" srcId="{58BA6E1C-7778-4310-BEBA-BF607E706F46}" destId="{EA11F45E-3992-4012-9D80-415432669A3C}" srcOrd="0" destOrd="0" parTransId="{EB1B50CC-9D99-4DCB-9BE7-7BB819153E8C}" sibTransId="{01AF98B9-C4C2-4CFB-902D-ECAA9CE5D114}"/>
    <dgm:cxn modelId="{624E390A-97AB-46A6-A794-232CB9A020AF}" srcId="{EA11F45E-3992-4012-9D80-415432669A3C}" destId="{782E66CE-963E-40A2-9A20-0C5B6F4CDDF4}" srcOrd="0" destOrd="0" parTransId="{B054982F-3C8A-4BA4-B273-BA5AFAEF7E01}" sibTransId="{5BB73353-D7B1-4766-9F19-5F113B52BCFC}"/>
    <dgm:cxn modelId="{C22DD843-9E67-406C-A553-0C0CA66720B1}" type="presOf" srcId="{50C1F2E3-C6AE-4053-89E9-1D4B0DDA7086}" destId="{75D36F49-6AB1-408D-BB06-29E079CD4631}" srcOrd="0" destOrd="0" presId="urn:microsoft.com/office/officeart/2005/8/layout/chevron2"/>
    <dgm:cxn modelId="{BD96B439-4CED-40F4-97D7-0126CFD60137}" srcId="{58BA6E1C-7778-4310-BEBA-BF607E706F46}" destId="{50C1F2E3-C6AE-4053-89E9-1D4B0DDA7086}" srcOrd="1" destOrd="0" parTransId="{3C28A1D2-4265-4704-88BC-2FF890D92AE0}" sibTransId="{1019A063-E3B6-49E2-85B7-B1275015FA0C}"/>
    <dgm:cxn modelId="{D8416BA4-1E0B-43B6-A598-D8C9819B306A}" type="presOf" srcId="{21F2BA05-6F8B-4786-919F-D8836820A241}" destId="{4C8309D5-B917-49EC-9A89-AA64D11A5D7A}" srcOrd="0" destOrd="0" presId="urn:microsoft.com/office/officeart/2005/8/layout/chevron2"/>
    <dgm:cxn modelId="{EB777DE1-7B0B-4D61-81C4-D54722032C44}" srcId="{50C1F2E3-C6AE-4053-89E9-1D4B0DDA7086}" destId="{61BC334C-6A8E-447D-AEEC-5D144CC04187}" srcOrd="0" destOrd="0" parTransId="{615D28B0-C117-49EF-85D0-A231007194B9}" sibTransId="{C34D4297-9B6B-414A-8537-A87EFA2AE60D}"/>
    <dgm:cxn modelId="{D5EC2584-85D4-4919-AC6B-9F23D1693EAD}" type="presOf" srcId="{61BC334C-6A8E-447D-AEEC-5D144CC04187}" destId="{E2E2F737-60F9-46F1-9406-D2F9168B878C}" srcOrd="0" destOrd="0" presId="urn:microsoft.com/office/officeart/2005/8/layout/chevron2"/>
    <dgm:cxn modelId="{A4F1DDF6-6BFC-4E31-B2D3-CD11C31B5D6B}" type="presParOf" srcId="{775D6882-E8AC-4276-8097-21AE300DA58D}" destId="{7F601730-BC3A-4465-B072-7E5AE2D48228}" srcOrd="0" destOrd="0" presId="urn:microsoft.com/office/officeart/2005/8/layout/chevron2"/>
    <dgm:cxn modelId="{AFAA35E3-CBFB-495C-A977-E4E54D3AC812}" type="presParOf" srcId="{7F601730-BC3A-4465-B072-7E5AE2D48228}" destId="{E2D7493B-367E-4E0F-9795-D5A9233447D6}" srcOrd="0" destOrd="0" presId="urn:microsoft.com/office/officeart/2005/8/layout/chevron2"/>
    <dgm:cxn modelId="{DBE3D930-E94E-46A7-A556-E5E1586C08D8}" type="presParOf" srcId="{7F601730-BC3A-4465-B072-7E5AE2D48228}" destId="{CD4004D0-467F-40EF-B15A-AB5B02F291B9}" srcOrd="1" destOrd="0" presId="urn:microsoft.com/office/officeart/2005/8/layout/chevron2"/>
    <dgm:cxn modelId="{E0F1CCBD-882E-472D-9D60-8AF0292A57CF}" type="presParOf" srcId="{775D6882-E8AC-4276-8097-21AE300DA58D}" destId="{E3D043F6-CD3C-4217-8D08-E687817F930B}" srcOrd="1" destOrd="0" presId="urn:microsoft.com/office/officeart/2005/8/layout/chevron2"/>
    <dgm:cxn modelId="{0DBD0A55-CC0B-4E57-A082-A7F0E43024B0}" type="presParOf" srcId="{775D6882-E8AC-4276-8097-21AE300DA58D}" destId="{B4956961-13EB-46F3-A94D-1DD484A276AD}" srcOrd="2" destOrd="0" presId="urn:microsoft.com/office/officeart/2005/8/layout/chevron2"/>
    <dgm:cxn modelId="{96BD3395-49D9-4027-9537-90D928BB1808}" type="presParOf" srcId="{B4956961-13EB-46F3-A94D-1DD484A276AD}" destId="{75D36F49-6AB1-408D-BB06-29E079CD4631}" srcOrd="0" destOrd="0" presId="urn:microsoft.com/office/officeart/2005/8/layout/chevron2"/>
    <dgm:cxn modelId="{E230444D-F9DB-4D4A-8A83-9D0C6F0D607C}" type="presParOf" srcId="{B4956961-13EB-46F3-A94D-1DD484A276AD}" destId="{E2E2F737-60F9-46F1-9406-D2F9168B878C}" srcOrd="1" destOrd="0" presId="urn:microsoft.com/office/officeart/2005/8/layout/chevron2"/>
    <dgm:cxn modelId="{81293DD6-D3F2-47CE-A189-12413C0A3801}" type="presParOf" srcId="{775D6882-E8AC-4276-8097-21AE300DA58D}" destId="{45185757-40E3-4EBC-8CBD-C569766A1923}" srcOrd="3" destOrd="0" presId="urn:microsoft.com/office/officeart/2005/8/layout/chevron2"/>
    <dgm:cxn modelId="{ECEBD8D6-4CCF-4C11-8694-E91A6910206C}" type="presParOf" srcId="{775D6882-E8AC-4276-8097-21AE300DA58D}" destId="{B37D5017-0E72-450B-A80B-75D1EF21E278}" srcOrd="4" destOrd="0" presId="urn:microsoft.com/office/officeart/2005/8/layout/chevron2"/>
    <dgm:cxn modelId="{7A7BD058-64EF-4ACB-8054-9B4D691CAE4B}" type="presParOf" srcId="{B37D5017-0E72-450B-A80B-75D1EF21E278}" destId="{4C8309D5-B917-49EC-9A89-AA64D11A5D7A}" srcOrd="0" destOrd="0" presId="urn:microsoft.com/office/officeart/2005/8/layout/chevron2"/>
    <dgm:cxn modelId="{5CE1EFA9-CCB2-40F5-A283-828006FD16F9}" type="presParOf" srcId="{B37D5017-0E72-450B-A80B-75D1EF21E278}" destId="{883475A6-A38B-4279-BE9D-82977B844AB3}"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16ABA89-EDA0-44F9-BCE0-5B6A94F5EDA5}">
      <dsp:nvSpPr>
        <dsp:cNvPr id="0" name=""/>
        <dsp:cNvSpPr/>
      </dsp:nvSpPr>
      <dsp:spPr>
        <a:xfrm>
          <a:off x="1833860" y="690852"/>
          <a:ext cx="4619086" cy="4619086"/>
        </a:xfrm>
        <a:prstGeom prst="blockArc">
          <a:avLst>
            <a:gd name="adj1" fmla="val 10800000"/>
            <a:gd name="adj2" fmla="val 16200000"/>
            <a:gd name="adj3" fmla="val 4636"/>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sp>
    <dsp:sp modelId="{865EAAD6-57FC-44CA-94B0-C1B1E9C736E5}">
      <dsp:nvSpPr>
        <dsp:cNvPr id="0" name=""/>
        <dsp:cNvSpPr/>
      </dsp:nvSpPr>
      <dsp:spPr>
        <a:xfrm>
          <a:off x="1833860" y="690852"/>
          <a:ext cx="4619086" cy="4619086"/>
        </a:xfrm>
        <a:prstGeom prst="blockArc">
          <a:avLst>
            <a:gd name="adj1" fmla="val 5400000"/>
            <a:gd name="adj2" fmla="val 10800000"/>
            <a:gd name="adj3" fmla="val 4636"/>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sp>
    <dsp:sp modelId="{C5178D1D-EFB8-4715-BC56-41C5B4F468B4}">
      <dsp:nvSpPr>
        <dsp:cNvPr id="0" name=""/>
        <dsp:cNvSpPr/>
      </dsp:nvSpPr>
      <dsp:spPr>
        <a:xfrm>
          <a:off x="1833860" y="690852"/>
          <a:ext cx="4619086" cy="4619086"/>
        </a:xfrm>
        <a:prstGeom prst="blockArc">
          <a:avLst>
            <a:gd name="adj1" fmla="val 0"/>
            <a:gd name="adj2" fmla="val 5400000"/>
            <a:gd name="adj3" fmla="val 4636"/>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sp>
    <dsp:sp modelId="{173CFDC8-8CF5-4159-BBFE-F5087D9C7966}">
      <dsp:nvSpPr>
        <dsp:cNvPr id="0" name=""/>
        <dsp:cNvSpPr/>
      </dsp:nvSpPr>
      <dsp:spPr>
        <a:xfrm>
          <a:off x="1833860" y="690852"/>
          <a:ext cx="4619086" cy="4619086"/>
        </a:xfrm>
        <a:prstGeom prst="blockArc">
          <a:avLst>
            <a:gd name="adj1" fmla="val 16200000"/>
            <a:gd name="adj2" fmla="val 0"/>
            <a:gd name="adj3" fmla="val 4636"/>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satMod val="105000"/>
              <a:alpha val="48000"/>
            </a:schemeClr>
          </a:outerShdw>
        </a:effectLst>
      </dsp:spPr>
      <dsp:style>
        <a:lnRef idx="0">
          <a:scrgbClr r="0" g="0" b="0"/>
        </a:lnRef>
        <a:fillRef idx="2">
          <a:scrgbClr r="0" g="0" b="0"/>
        </a:fillRef>
        <a:effectRef idx="1">
          <a:scrgbClr r="0" g="0" b="0"/>
        </a:effectRef>
        <a:fontRef idx="minor">
          <a:schemeClr val="dk1"/>
        </a:fontRef>
      </dsp:style>
    </dsp:sp>
    <dsp:sp modelId="{9D73DF59-9FFF-45BA-B657-44F5ED922103}">
      <dsp:nvSpPr>
        <dsp:cNvPr id="0" name=""/>
        <dsp:cNvSpPr/>
      </dsp:nvSpPr>
      <dsp:spPr>
        <a:xfrm>
          <a:off x="3081252" y="1938244"/>
          <a:ext cx="2124303" cy="2124303"/>
        </a:xfrm>
        <a:prstGeom prst="ellipse">
          <a:avLst/>
        </a:prstGeom>
        <a:gradFill rotWithShape="0">
          <a:gsLst>
            <a:gs pos="0">
              <a:schemeClr val="accent1">
                <a:hueOff val="0"/>
                <a:satOff val="0"/>
                <a:lumOff val="0"/>
                <a:alphaOff val="0"/>
                <a:tint val="70000"/>
                <a:satMod val="130000"/>
              </a:schemeClr>
            </a:gs>
            <a:gs pos="43000">
              <a:schemeClr val="accent1">
                <a:hueOff val="0"/>
                <a:satOff val="0"/>
                <a:lumOff val="0"/>
                <a:alphaOff val="0"/>
                <a:tint val="44000"/>
                <a:satMod val="165000"/>
              </a:schemeClr>
            </a:gs>
            <a:gs pos="93000">
              <a:schemeClr val="accent1">
                <a:hueOff val="0"/>
                <a:satOff val="0"/>
                <a:lumOff val="0"/>
                <a:alphaOff val="0"/>
                <a:tint val="15000"/>
                <a:satMod val="165000"/>
              </a:schemeClr>
            </a:gs>
            <a:gs pos="100000">
              <a:schemeClr val="accent1">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1">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2000250" rtl="1">
            <a:lnSpc>
              <a:spcPct val="90000"/>
            </a:lnSpc>
            <a:spcBef>
              <a:spcPct val="0"/>
            </a:spcBef>
            <a:spcAft>
              <a:spcPct val="35000"/>
            </a:spcAft>
          </a:pPr>
          <a:r>
            <a:rPr lang="ar-SA" sz="4500" kern="1200" dirty="0" smtClean="0"/>
            <a:t>الطموح</a:t>
          </a:r>
          <a:endParaRPr lang="ar-SA" sz="4500" kern="1200" dirty="0"/>
        </a:p>
      </dsp:txBody>
      <dsp:txXfrm>
        <a:off x="3081252" y="1938244"/>
        <a:ext cx="2124303" cy="2124303"/>
      </dsp:txXfrm>
    </dsp:sp>
    <dsp:sp modelId="{B6798C24-FBB7-450D-AE14-C392CBEF361B}">
      <dsp:nvSpPr>
        <dsp:cNvPr id="0" name=""/>
        <dsp:cNvSpPr/>
      </dsp:nvSpPr>
      <dsp:spPr>
        <a:xfrm>
          <a:off x="3399897" y="878"/>
          <a:ext cx="1487012" cy="1487012"/>
        </a:xfrm>
        <a:prstGeom prst="ellipse">
          <a:avLst/>
        </a:prstGeom>
        <a:gradFill rotWithShape="0">
          <a:gsLst>
            <a:gs pos="0">
              <a:schemeClr val="accent2">
                <a:hueOff val="0"/>
                <a:satOff val="0"/>
                <a:lumOff val="0"/>
                <a:alphaOff val="0"/>
                <a:tint val="70000"/>
                <a:satMod val="130000"/>
              </a:schemeClr>
            </a:gs>
            <a:gs pos="43000">
              <a:schemeClr val="accent2">
                <a:hueOff val="0"/>
                <a:satOff val="0"/>
                <a:lumOff val="0"/>
                <a:alphaOff val="0"/>
                <a:tint val="44000"/>
                <a:satMod val="165000"/>
              </a:schemeClr>
            </a:gs>
            <a:gs pos="93000">
              <a:schemeClr val="accent2">
                <a:hueOff val="0"/>
                <a:satOff val="0"/>
                <a:lumOff val="0"/>
                <a:alphaOff val="0"/>
                <a:tint val="15000"/>
                <a:satMod val="165000"/>
              </a:schemeClr>
            </a:gs>
            <a:gs pos="100000">
              <a:schemeClr val="accent2">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2">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lvl="0" algn="ctr" defTabSz="1689100" rtl="1">
            <a:lnSpc>
              <a:spcPct val="90000"/>
            </a:lnSpc>
            <a:spcBef>
              <a:spcPct val="0"/>
            </a:spcBef>
            <a:spcAft>
              <a:spcPct val="35000"/>
            </a:spcAft>
          </a:pPr>
          <a:r>
            <a:rPr lang="ar-SA" sz="3800" kern="1200" dirty="0" smtClean="0"/>
            <a:t>الهدف</a:t>
          </a:r>
          <a:endParaRPr lang="ar-SA" sz="3800" kern="1200" dirty="0"/>
        </a:p>
      </dsp:txBody>
      <dsp:txXfrm>
        <a:off x="3399897" y="878"/>
        <a:ext cx="1487012" cy="1487012"/>
      </dsp:txXfrm>
    </dsp:sp>
    <dsp:sp modelId="{53212946-A725-48DA-8A27-890A678A78AC}">
      <dsp:nvSpPr>
        <dsp:cNvPr id="0" name=""/>
        <dsp:cNvSpPr/>
      </dsp:nvSpPr>
      <dsp:spPr>
        <a:xfrm>
          <a:off x="5655908" y="2256889"/>
          <a:ext cx="1487012" cy="1487012"/>
        </a:xfrm>
        <a:prstGeom prst="ellipse">
          <a:avLst/>
        </a:prstGeom>
        <a:gradFill rotWithShape="0">
          <a:gsLst>
            <a:gs pos="0">
              <a:schemeClr val="accent3">
                <a:hueOff val="0"/>
                <a:satOff val="0"/>
                <a:lumOff val="0"/>
                <a:alphaOff val="0"/>
                <a:tint val="70000"/>
                <a:satMod val="130000"/>
              </a:schemeClr>
            </a:gs>
            <a:gs pos="43000">
              <a:schemeClr val="accent3">
                <a:hueOff val="0"/>
                <a:satOff val="0"/>
                <a:lumOff val="0"/>
                <a:alphaOff val="0"/>
                <a:tint val="44000"/>
                <a:satMod val="165000"/>
              </a:schemeClr>
            </a:gs>
            <a:gs pos="93000">
              <a:schemeClr val="accent3">
                <a:hueOff val="0"/>
                <a:satOff val="0"/>
                <a:lumOff val="0"/>
                <a:alphaOff val="0"/>
                <a:tint val="15000"/>
                <a:satMod val="165000"/>
              </a:schemeClr>
            </a:gs>
            <a:gs pos="100000">
              <a:schemeClr val="accent3">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3">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lvl="0" algn="ctr" defTabSz="1689100" rtl="1">
            <a:lnSpc>
              <a:spcPct val="90000"/>
            </a:lnSpc>
            <a:spcBef>
              <a:spcPct val="0"/>
            </a:spcBef>
            <a:spcAft>
              <a:spcPct val="35000"/>
            </a:spcAft>
          </a:pPr>
          <a:r>
            <a:rPr lang="ar-SA" sz="3800" kern="1200" dirty="0" smtClean="0"/>
            <a:t>الأمل</a:t>
          </a:r>
          <a:endParaRPr lang="ar-SA" sz="3800" kern="1200" dirty="0"/>
        </a:p>
      </dsp:txBody>
      <dsp:txXfrm>
        <a:off x="5655908" y="2256889"/>
        <a:ext cx="1487012" cy="1487012"/>
      </dsp:txXfrm>
    </dsp:sp>
    <dsp:sp modelId="{1D2D7B7A-363F-4AB6-94C4-33B820E26F84}">
      <dsp:nvSpPr>
        <dsp:cNvPr id="0" name=""/>
        <dsp:cNvSpPr/>
      </dsp:nvSpPr>
      <dsp:spPr>
        <a:xfrm>
          <a:off x="3399897" y="4512900"/>
          <a:ext cx="1487012" cy="1487012"/>
        </a:xfrm>
        <a:prstGeom prst="ellipse">
          <a:avLst/>
        </a:prstGeom>
        <a:gradFill rotWithShape="0">
          <a:gsLst>
            <a:gs pos="0">
              <a:schemeClr val="accent4">
                <a:hueOff val="0"/>
                <a:satOff val="0"/>
                <a:lumOff val="0"/>
                <a:alphaOff val="0"/>
                <a:tint val="70000"/>
                <a:satMod val="130000"/>
              </a:schemeClr>
            </a:gs>
            <a:gs pos="43000">
              <a:schemeClr val="accent4">
                <a:hueOff val="0"/>
                <a:satOff val="0"/>
                <a:lumOff val="0"/>
                <a:alphaOff val="0"/>
                <a:tint val="44000"/>
                <a:satMod val="165000"/>
              </a:schemeClr>
            </a:gs>
            <a:gs pos="93000">
              <a:schemeClr val="accent4">
                <a:hueOff val="0"/>
                <a:satOff val="0"/>
                <a:lumOff val="0"/>
                <a:alphaOff val="0"/>
                <a:tint val="15000"/>
                <a:satMod val="165000"/>
              </a:schemeClr>
            </a:gs>
            <a:gs pos="100000">
              <a:schemeClr val="accent4">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4">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lvl="0" algn="ctr" defTabSz="1689100" rtl="1">
            <a:lnSpc>
              <a:spcPct val="90000"/>
            </a:lnSpc>
            <a:spcBef>
              <a:spcPct val="0"/>
            </a:spcBef>
            <a:spcAft>
              <a:spcPct val="35000"/>
            </a:spcAft>
          </a:pPr>
          <a:r>
            <a:rPr lang="ar-SA" sz="3800" kern="1200" dirty="0" smtClean="0"/>
            <a:t>الحلم</a:t>
          </a:r>
          <a:endParaRPr lang="ar-SA" sz="3800" kern="1200" dirty="0"/>
        </a:p>
      </dsp:txBody>
      <dsp:txXfrm>
        <a:off x="3399897" y="4512900"/>
        <a:ext cx="1487012" cy="1487012"/>
      </dsp:txXfrm>
    </dsp:sp>
    <dsp:sp modelId="{68B80A74-F1C0-405A-9F00-43B15C57210C}">
      <dsp:nvSpPr>
        <dsp:cNvPr id="0" name=""/>
        <dsp:cNvSpPr/>
      </dsp:nvSpPr>
      <dsp:spPr>
        <a:xfrm>
          <a:off x="1143886" y="2256889"/>
          <a:ext cx="1487012" cy="1487012"/>
        </a:xfrm>
        <a:prstGeom prst="ellipse">
          <a:avLst/>
        </a:prstGeom>
        <a:gradFill rotWithShape="0">
          <a:gsLst>
            <a:gs pos="0">
              <a:schemeClr val="accent5">
                <a:hueOff val="0"/>
                <a:satOff val="0"/>
                <a:lumOff val="0"/>
                <a:alphaOff val="0"/>
                <a:tint val="70000"/>
                <a:satMod val="130000"/>
              </a:schemeClr>
            </a:gs>
            <a:gs pos="43000">
              <a:schemeClr val="accent5">
                <a:hueOff val="0"/>
                <a:satOff val="0"/>
                <a:lumOff val="0"/>
                <a:alphaOff val="0"/>
                <a:tint val="44000"/>
                <a:satMod val="165000"/>
              </a:schemeClr>
            </a:gs>
            <a:gs pos="93000">
              <a:schemeClr val="accent5">
                <a:hueOff val="0"/>
                <a:satOff val="0"/>
                <a:lumOff val="0"/>
                <a:alphaOff val="0"/>
                <a:tint val="15000"/>
                <a:satMod val="165000"/>
              </a:schemeClr>
            </a:gs>
            <a:gs pos="100000">
              <a:schemeClr val="accent5">
                <a:hueOff val="0"/>
                <a:satOff val="0"/>
                <a:lumOff val="0"/>
                <a:alphaOff val="0"/>
                <a:tint val="5000"/>
                <a:satMod val="250000"/>
              </a:schemeClr>
            </a:gs>
          </a:gsLst>
          <a:path path="circle">
            <a:fillToRect l="50000" t="130000" r="50000" b="-30000"/>
          </a:path>
        </a:gradFill>
        <a:ln>
          <a:noFill/>
        </a:ln>
        <a:effectLst>
          <a:outerShdw blurRad="57150" dist="38100" dir="5400000" algn="ctr" rotWithShape="0">
            <a:schemeClr val="accent5">
              <a:hueOff val="0"/>
              <a:satOff val="0"/>
              <a:lumOff val="0"/>
              <a:alphaOff val="0"/>
              <a:shade val="9000"/>
              <a:satMod val="105000"/>
              <a:alpha val="48000"/>
            </a:scheme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8260" tIns="48260" rIns="48260" bIns="48260" numCol="1" spcCol="1270" anchor="ctr" anchorCtr="0">
          <a:noAutofit/>
        </a:bodyPr>
        <a:lstStyle/>
        <a:p>
          <a:pPr lvl="0" algn="ctr" defTabSz="1689100" rtl="1">
            <a:lnSpc>
              <a:spcPct val="90000"/>
            </a:lnSpc>
            <a:spcBef>
              <a:spcPct val="0"/>
            </a:spcBef>
            <a:spcAft>
              <a:spcPct val="35000"/>
            </a:spcAft>
          </a:pPr>
          <a:r>
            <a:rPr lang="ar-SA" sz="3800" kern="1200" dirty="0" smtClean="0"/>
            <a:t>الغاية</a:t>
          </a:r>
          <a:endParaRPr lang="ar-SA" sz="3800" kern="1200" dirty="0"/>
        </a:p>
      </dsp:txBody>
      <dsp:txXfrm>
        <a:off x="1143886" y="2256889"/>
        <a:ext cx="1487012" cy="148701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BEAD09-AEB3-4B68-91B2-5119AA5C5C04}">
      <dsp:nvSpPr>
        <dsp:cNvPr id="0" name=""/>
        <dsp:cNvSpPr/>
      </dsp:nvSpPr>
      <dsp:spPr>
        <a:xfrm>
          <a:off x="3087" y="682284"/>
          <a:ext cx="2699430" cy="269943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8559" tIns="27940" rIns="148559" bIns="27940" numCol="1" spcCol="1270" anchor="ctr" anchorCtr="0">
          <a:noAutofit/>
        </a:bodyPr>
        <a:lstStyle/>
        <a:p>
          <a:pPr lvl="0" algn="ctr" defTabSz="977900" rtl="1">
            <a:lnSpc>
              <a:spcPct val="90000"/>
            </a:lnSpc>
            <a:spcBef>
              <a:spcPct val="0"/>
            </a:spcBef>
            <a:spcAft>
              <a:spcPct val="35000"/>
            </a:spcAft>
          </a:pPr>
          <a:r>
            <a:rPr lang="en-US" sz="2200" kern="1200" dirty="0" smtClean="0"/>
            <a:t>STATEMENT</a:t>
          </a:r>
        </a:p>
        <a:p>
          <a:pPr lvl="0" algn="ctr" defTabSz="977900" rtl="1">
            <a:lnSpc>
              <a:spcPct val="90000"/>
            </a:lnSpc>
            <a:spcBef>
              <a:spcPct val="0"/>
            </a:spcBef>
            <a:spcAft>
              <a:spcPct val="35000"/>
            </a:spcAft>
          </a:pPr>
          <a:r>
            <a:rPr lang="ar-SA" sz="2200" kern="1200" dirty="0" smtClean="0"/>
            <a:t>العبارة</a:t>
          </a:r>
          <a:endParaRPr lang="ar-SA" sz="2200" kern="1200" dirty="0"/>
        </a:p>
      </dsp:txBody>
      <dsp:txXfrm>
        <a:off x="3087" y="682284"/>
        <a:ext cx="2699430" cy="2699430"/>
      </dsp:txXfrm>
    </dsp:sp>
    <dsp:sp modelId="{A76CDE9C-2AC2-4C17-885C-36801C7D3AE1}">
      <dsp:nvSpPr>
        <dsp:cNvPr id="0" name=""/>
        <dsp:cNvSpPr/>
      </dsp:nvSpPr>
      <dsp:spPr>
        <a:xfrm>
          <a:off x="2207755" y="683607"/>
          <a:ext cx="2699430" cy="269943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8559" tIns="27940" rIns="148559" bIns="27940" numCol="1" spcCol="1270" anchor="ctr" anchorCtr="0">
          <a:noAutofit/>
        </a:bodyPr>
        <a:lstStyle/>
        <a:p>
          <a:pPr lvl="0" algn="ctr" defTabSz="977900" rtl="1">
            <a:lnSpc>
              <a:spcPct val="90000"/>
            </a:lnSpc>
            <a:spcBef>
              <a:spcPct val="0"/>
            </a:spcBef>
            <a:spcAft>
              <a:spcPct val="35000"/>
            </a:spcAft>
          </a:pPr>
          <a:r>
            <a:rPr lang="en-US" sz="2200" kern="1200" dirty="0" smtClean="0"/>
            <a:t>SLOGAN</a:t>
          </a:r>
        </a:p>
        <a:p>
          <a:pPr lvl="0" algn="ctr" defTabSz="977900" rtl="1">
            <a:lnSpc>
              <a:spcPct val="90000"/>
            </a:lnSpc>
            <a:spcBef>
              <a:spcPct val="0"/>
            </a:spcBef>
            <a:spcAft>
              <a:spcPct val="35000"/>
            </a:spcAft>
          </a:pPr>
          <a:r>
            <a:rPr lang="ar-SA" sz="2200" kern="1200" dirty="0" smtClean="0"/>
            <a:t>الهتاف</a:t>
          </a:r>
          <a:endParaRPr lang="en-US" sz="2200" kern="1200" dirty="0" smtClean="0"/>
        </a:p>
      </dsp:txBody>
      <dsp:txXfrm>
        <a:off x="2207755" y="683607"/>
        <a:ext cx="2699430" cy="2699430"/>
      </dsp:txXfrm>
    </dsp:sp>
    <dsp:sp modelId="{42B95CDB-E4AA-4D34-BCFC-DFFF63C0B764}">
      <dsp:nvSpPr>
        <dsp:cNvPr id="0" name=""/>
        <dsp:cNvSpPr/>
      </dsp:nvSpPr>
      <dsp:spPr>
        <a:xfrm>
          <a:off x="4325263" y="669138"/>
          <a:ext cx="2699430" cy="2699430"/>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48559" tIns="27940" rIns="148559" bIns="27940" numCol="1" spcCol="1270" anchor="ctr" anchorCtr="0">
          <a:noAutofit/>
        </a:bodyPr>
        <a:lstStyle/>
        <a:p>
          <a:pPr lvl="0" algn="ctr" defTabSz="977900" rtl="1">
            <a:lnSpc>
              <a:spcPct val="90000"/>
            </a:lnSpc>
            <a:spcBef>
              <a:spcPct val="0"/>
            </a:spcBef>
            <a:spcAft>
              <a:spcPct val="35000"/>
            </a:spcAft>
          </a:pPr>
          <a:r>
            <a:rPr lang="en-US" sz="2200" kern="1200" dirty="0" smtClean="0"/>
            <a:t>LOGO</a:t>
          </a:r>
        </a:p>
        <a:p>
          <a:pPr lvl="0" algn="ctr" defTabSz="977900" rtl="1">
            <a:lnSpc>
              <a:spcPct val="90000"/>
            </a:lnSpc>
            <a:spcBef>
              <a:spcPct val="0"/>
            </a:spcBef>
            <a:spcAft>
              <a:spcPct val="35000"/>
            </a:spcAft>
          </a:pPr>
          <a:r>
            <a:rPr lang="ar-SA" sz="2200" kern="1200" dirty="0" smtClean="0"/>
            <a:t>الشعار</a:t>
          </a:r>
          <a:endParaRPr lang="en-US" sz="2200" kern="1200" dirty="0" smtClean="0"/>
        </a:p>
      </dsp:txBody>
      <dsp:txXfrm>
        <a:off x="4325263" y="669138"/>
        <a:ext cx="2699430" cy="269943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2D7493B-367E-4E0F-9795-D5A9233447D6}">
      <dsp:nvSpPr>
        <dsp:cNvPr id="0" name=""/>
        <dsp:cNvSpPr/>
      </dsp:nvSpPr>
      <dsp:spPr>
        <a:xfrm rot="5400000">
          <a:off x="-300624" y="306409"/>
          <a:ext cx="2004165" cy="140291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00050" rtl="1">
            <a:lnSpc>
              <a:spcPct val="90000"/>
            </a:lnSpc>
            <a:spcBef>
              <a:spcPct val="0"/>
            </a:spcBef>
            <a:spcAft>
              <a:spcPct val="35000"/>
            </a:spcAft>
          </a:pPr>
          <a:endParaRPr lang="en-US" sz="2000" kern="1200" dirty="0" smtClean="0"/>
        </a:p>
        <a:p>
          <a:pPr lvl="0" algn="ctr" defTabSz="400050" rtl="1">
            <a:lnSpc>
              <a:spcPct val="90000"/>
            </a:lnSpc>
            <a:spcBef>
              <a:spcPct val="0"/>
            </a:spcBef>
            <a:spcAft>
              <a:spcPct val="35000"/>
            </a:spcAft>
          </a:pPr>
          <a:r>
            <a:rPr lang="en-US" sz="2000" kern="1200" dirty="0" smtClean="0"/>
            <a:t>Statement</a:t>
          </a:r>
        </a:p>
        <a:p>
          <a:pPr marL="0" marR="0" lvl="0" indent="0" algn="ctr" defTabSz="914400" rtl="1" eaLnBrk="1" fontAlgn="auto" latinLnBrk="0" hangingPunct="1">
            <a:lnSpc>
              <a:spcPct val="100000"/>
            </a:lnSpc>
            <a:spcBef>
              <a:spcPct val="0"/>
            </a:spcBef>
            <a:spcAft>
              <a:spcPts val="0"/>
            </a:spcAft>
            <a:buClrTx/>
            <a:buSzTx/>
            <a:buFontTx/>
            <a:buNone/>
            <a:tabLst/>
            <a:defRPr/>
          </a:pPr>
          <a:r>
            <a:rPr lang="ar-SA" sz="2000" kern="1200" dirty="0" smtClean="0"/>
            <a:t>العبارة</a:t>
          </a:r>
        </a:p>
        <a:p>
          <a:pPr lvl="0" algn="ctr" defTabSz="400050" rtl="1">
            <a:lnSpc>
              <a:spcPct val="90000"/>
            </a:lnSpc>
            <a:spcBef>
              <a:spcPct val="0"/>
            </a:spcBef>
            <a:spcAft>
              <a:spcPct val="35000"/>
            </a:spcAft>
          </a:pPr>
          <a:endParaRPr lang="ar-SA" sz="2000" kern="1200" dirty="0"/>
        </a:p>
      </dsp:txBody>
      <dsp:txXfrm rot="5400000">
        <a:off x="-300624" y="306409"/>
        <a:ext cx="2004165" cy="1402915"/>
      </dsp:txXfrm>
    </dsp:sp>
    <dsp:sp modelId="{CD4004D0-467F-40EF-B15A-AB5B02F291B9}">
      <dsp:nvSpPr>
        <dsp:cNvPr id="0" name=""/>
        <dsp:cNvSpPr/>
      </dsp:nvSpPr>
      <dsp:spPr>
        <a:xfrm rot="5400000">
          <a:off x="4121727" y="-2713027"/>
          <a:ext cx="1303392" cy="67410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0" marR="0" lvl="1" indent="0" algn="r" defTabSz="914400" rtl="1" eaLnBrk="1" fontAlgn="auto" latinLnBrk="0" hangingPunct="1">
            <a:lnSpc>
              <a:spcPct val="100000"/>
            </a:lnSpc>
            <a:spcBef>
              <a:spcPct val="0"/>
            </a:spcBef>
            <a:spcAft>
              <a:spcPts val="0"/>
            </a:spcAft>
            <a:buClrTx/>
            <a:buSzTx/>
            <a:buFontTx/>
            <a:buChar char="••"/>
            <a:tabLst/>
            <a:defRPr/>
          </a:pPr>
          <a:r>
            <a:rPr lang="ar-SA" sz="2200" kern="1200" dirty="0" smtClean="0"/>
            <a:t>مجموعة من الكلمات تحدد الصورة المستقبلية المشرقة التي تريد أن تصل إليها الشركة أو المؤسسة أو المنظمة.</a:t>
          </a:r>
        </a:p>
        <a:p>
          <a:pPr marL="285750" lvl="1" indent="0" algn="r" defTabSz="2889250" rtl="1">
            <a:lnSpc>
              <a:spcPct val="90000"/>
            </a:lnSpc>
            <a:spcBef>
              <a:spcPct val="0"/>
            </a:spcBef>
            <a:spcAft>
              <a:spcPct val="15000"/>
            </a:spcAft>
            <a:buChar char="••"/>
          </a:pPr>
          <a:endParaRPr lang="ar-SA" sz="2200" kern="1200" dirty="0"/>
        </a:p>
      </dsp:txBody>
      <dsp:txXfrm rot="5400000">
        <a:off x="4121727" y="-2713027"/>
        <a:ext cx="1303392" cy="6741016"/>
      </dsp:txXfrm>
    </dsp:sp>
    <dsp:sp modelId="{75D36F49-6AB1-408D-BB06-29E079CD4631}">
      <dsp:nvSpPr>
        <dsp:cNvPr id="0" name=""/>
        <dsp:cNvSpPr/>
      </dsp:nvSpPr>
      <dsp:spPr>
        <a:xfrm rot="5400000">
          <a:off x="-300624" y="2120343"/>
          <a:ext cx="2004165" cy="140291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endParaRPr lang="en-US" sz="2000" kern="1200" dirty="0" smtClean="0"/>
        </a:p>
        <a:p>
          <a:pPr lvl="0" algn="ctr" defTabSz="889000" rtl="1">
            <a:lnSpc>
              <a:spcPct val="90000"/>
            </a:lnSpc>
            <a:spcBef>
              <a:spcPct val="0"/>
            </a:spcBef>
            <a:spcAft>
              <a:spcPct val="35000"/>
            </a:spcAft>
          </a:pPr>
          <a:r>
            <a:rPr lang="en-US" sz="2000" kern="1200" dirty="0" smtClean="0"/>
            <a:t>Slogan</a:t>
          </a:r>
          <a:r>
            <a:rPr lang="ar-SA" sz="2000" kern="1200" dirty="0" smtClean="0"/>
            <a:t> </a:t>
          </a:r>
        </a:p>
        <a:p>
          <a:pPr lvl="0" algn="ctr" defTabSz="889000" rtl="1">
            <a:lnSpc>
              <a:spcPct val="90000"/>
            </a:lnSpc>
            <a:spcBef>
              <a:spcPct val="0"/>
            </a:spcBef>
            <a:spcAft>
              <a:spcPct val="35000"/>
            </a:spcAft>
          </a:pPr>
          <a:r>
            <a:rPr lang="ar-SA" sz="2000" kern="1200" dirty="0" smtClean="0"/>
            <a:t>الهتاف</a:t>
          </a:r>
          <a:br>
            <a:rPr lang="ar-SA" sz="2000" kern="1200" dirty="0" smtClean="0"/>
          </a:br>
          <a:endParaRPr lang="ar-SA" sz="2000" kern="1200" dirty="0"/>
        </a:p>
      </dsp:txBody>
      <dsp:txXfrm rot="5400000">
        <a:off x="-300624" y="2120343"/>
        <a:ext cx="2004165" cy="1402915"/>
      </dsp:txXfrm>
    </dsp:sp>
    <dsp:sp modelId="{E2E2F737-60F9-46F1-9406-D2F9168B878C}">
      <dsp:nvSpPr>
        <dsp:cNvPr id="0" name=""/>
        <dsp:cNvSpPr/>
      </dsp:nvSpPr>
      <dsp:spPr>
        <a:xfrm rot="5400000">
          <a:off x="4122070" y="-899436"/>
          <a:ext cx="1302707" cy="67410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r" defTabSz="977900" rtl="1">
            <a:lnSpc>
              <a:spcPct val="90000"/>
            </a:lnSpc>
            <a:spcBef>
              <a:spcPct val="0"/>
            </a:spcBef>
            <a:spcAft>
              <a:spcPct val="15000"/>
            </a:spcAft>
            <a:buChar char="••"/>
          </a:pPr>
          <a:r>
            <a:rPr lang="ar-SA" sz="2200" kern="1200" dirty="0" smtClean="0"/>
            <a:t>عبارة بليغة موجزة تصلح أن تكون هتاف </a:t>
          </a:r>
        </a:p>
        <a:p>
          <a:pPr marL="228600" lvl="1" indent="-228600" algn="r" defTabSz="977900" rtl="1">
            <a:lnSpc>
              <a:spcPct val="90000"/>
            </a:lnSpc>
            <a:spcBef>
              <a:spcPct val="0"/>
            </a:spcBef>
            <a:spcAft>
              <a:spcPct val="15000"/>
            </a:spcAft>
            <a:buChar char="••"/>
          </a:pPr>
          <a:r>
            <a:rPr lang="ar-SA" sz="2200" kern="1200" dirty="0" smtClean="0"/>
            <a:t>يكون فيها إيحاء أو وقود روحي للعاملين ومنسوبي المؤسسة أو الشركة</a:t>
          </a:r>
        </a:p>
        <a:p>
          <a:pPr marL="228600" lvl="1" indent="-228600" algn="r" defTabSz="977900" rtl="1">
            <a:lnSpc>
              <a:spcPct val="90000"/>
            </a:lnSpc>
            <a:spcBef>
              <a:spcPct val="0"/>
            </a:spcBef>
            <a:spcAft>
              <a:spcPct val="15000"/>
            </a:spcAft>
            <a:buChar char="••"/>
          </a:pPr>
          <a:endParaRPr lang="ar-SA" sz="2200" kern="1200" dirty="0"/>
        </a:p>
      </dsp:txBody>
      <dsp:txXfrm rot="5400000">
        <a:off x="4122070" y="-899436"/>
        <a:ext cx="1302707" cy="6741016"/>
      </dsp:txXfrm>
    </dsp:sp>
    <dsp:sp modelId="{4C8309D5-B917-49EC-9A89-AA64D11A5D7A}">
      <dsp:nvSpPr>
        <dsp:cNvPr id="0" name=""/>
        <dsp:cNvSpPr/>
      </dsp:nvSpPr>
      <dsp:spPr>
        <a:xfrm rot="5400000">
          <a:off x="-300624" y="3934276"/>
          <a:ext cx="2004165" cy="1402915"/>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en-US" sz="2000" kern="1200" dirty="0" smtClean="0"/>
            <a:t>LOGO</a:t>
          </a:r>
        </a:p>
        <a:p>
          <a:pPr lvl="0" algn="ctr" defTabSz="889000" rtl="1">
            <a:lnSpc>
              <a:spcPct val="90000"/>
            </a:lnSpc>
            <a:spcBef>
              <a:spcPct val="0"/>
            </a:spcBef>
            <a:spcAft>
              <a:spcPct val="35000"/>
            </a:spcAft>
          </a:pPr>
          <a:r>
            <a:rPr lang="ar-SA" sz="2000" kern="1200" dirty="0" smtClean="0"/>
            <a:t>الشعار</a:t>
          </a:r>
          <a:endParaRPr lang="ar-SA" sz="2000" kern="1200" dirty="0"/>
        </a:p>
      </dsp:txBody>
      <dsp:txXfrm rot="5400000">
        <a:off x="-300624" y="3934276"/>
        <a:ext cx="2004165" cy="1402915"/>
      </dsp:txXfrm>
    </dsp:sp>
    <dsp:sp modelId="{883475A6-A38B-4279-BE9D-82977B844AB3}">
      <dsp:nvSpPr>
        <dsp:cNvPr id="0" name=""/>
        <dsp:cNvSpPr/>
      </dsp:nvSpPr>
      <dsp:spPr>
        <a:xfrm rot="5400000">
          <a:off x="4122070" y="914497"/>
          <a:ext cx="1302707" cy="67410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0" marR="0" lvl="1" indent="0" algn="r" defTabSz="914400" rtl="1" eaLnBrk="1" fontAlgn="auto" latinLnBrk="0" hangingPunct="1">
            <a:lnSpc>
              <a:spcPct val="100000"/>
            </a:lnSpc>
            <a:spcBef>
              <a:spcPct val="0"/>
            </a:spcBef>
            <a:spcAft>
              <a:spcPts val="0"/>
            </a:spcAft>
            <a:buClrTx/>
            <a:buSzTx/>
            <a:buFontTx/>
            <a:buChar char="••"/>
            <a:tabLst/>
            <a:defRPr/>
          </a:pPr>
          <a:r>
            <a:rPr lang="ar-SA" sz="2200" kern="1200" dirty="0" smtClean="0"/>
            <a:t>الشعار عبارة عن صورة مصمم بطريقة </a:t>
          </a:r>
          <a:r>
            <a:rPr lang="ar-SA" sz="2200" kern="1200" dirty="0" err="1" smtClean="0"/>
            <a:t>ابداعية</a:t>
          </a:r>
          <a:r>
            <a:rPr lang="ar-SA" sz="2200" kern="1200" dirty="0" smtClean="0"/>
            <a:t> جميلة بعيد عن التعقيدات  يعبر عن المؤسسة </a:t>
          </a:r>
        </a:p>
        <a:p>
          <a:pPr marL="171450" lvl="1" indent="0" algn="r" defTabSz="800100" rtl="1">
            <a:lnSpc>
              <a:spcPct val="90000"/>
            </a:lnSpc>
            <a:spcBef>
              <a:spcPct val="0"/>
            </a:spcBef>
            <a:spcAft>
              <a:spcPct val="15000"/>
            </a:spcAft>
            <a:buChar char="••"/>
          </a:pPr>
          <a:endParaRPr lang="ar-SA" sz="2200" kern="1200" dirty="0"/>
        </a:p>
      </dsp:txBody>
      <dsp:txXfrm rot="5400000">
        <a:off x="4122070" y="914497"/>
        <a:ext cx="1302707" cy="674101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B421706-ACA7-4915-B36B-D2F07FC7B415}" type="datetimeFigureOut">
              <a:rPr lang="ar-SA" smtClean="0"/>
              <a:pPr/>
              <a:t>19/04/31</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C4A0EA9C-FAFD-406A-9BB3-4DBF2333F9BF}"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421706-ACA7-4915-B36B-D2F07FC7B415}" type="datetimeFigureOut">
              <a:rPr lang="ar-SA" smtClean="0"/>
              <a:pPr/>
              <a:t>19/04/31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421706-ACA7-4915-B36B-D2F07FC7B415}" type="datetimeFigureOut">
              <a:rPr lang="ar-SA" smtClean="0"/>
              <a:pPr/>
              <a:t>19/04/31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421706-ACA7-4915-B36B-D2F07FC7B415}" type="datetimeFigureOut">
              <a:rPr lang="ar-SA" smtClean="0"/>
              <a:pPr/>
              <a:t>19/04/31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B421706-ACA7-4915-B36B-D2F07FC7B415}" type="datetimeFigureOut">
              <a:rPr lang="ar-SA" smtClean="0"/>
              <a:pPr/>
              <a:t>19/04/31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C4A0EA9C-FAFD-406A-9BB3-4DBF2333F9BF}" type="slidenum">
              <a:rPr lang="ar-SA" smtClean="0"/>
              <a:pPr/>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B421706-ACA7-4915-B36B-D2F07FC7B415}" type="datetimeFigureOut">
              <a:rPr lang="ar-SA" smtClean="0"/>
              <a:pPr/>
              <a:t>19/04/31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B421706-ACA7-4915-B36B-D2F07FC7B415}" type="datetimeFigureOut">
              <a:rPr lang="ar-SA" smtClean="0"/>
              <a:pPr/>
              <a:t>19/04/31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B421706-ACA7-4915-B36B-D2F07FC7B415}" type="datetimeFigureOut">
              <a:rPr lang="ar-SA" smtClean="0"/>
              <a:pPr/>
              <a:t>19/04/31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21706-ACA7-4915-B36B-D2F07FC7B415}" type="datetimeFigureOut">
              <a:rPr lang="ar-SA" smtClean="0"/>
              <a:pPr/>
              <a:t>19/04/31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B421706-ACA7-4915-B36B-D2F07FC7B415}" type="datetimeFigureOut">
              <a:rPr lang="ar-SA" smtClean="0"/>
              <a:pPr/>
              <a:t>19/04/31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C4A0EA9C-FAFD-406A-9BB3-4DBF2333F9BF}"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B421706-ACA7-4915-B36B-D2F07FC7B415}" type="datetimeFigureOut">
              <a:rPr lang="ar-SA" smtClean="0"/>
              <a:pPr/>
              <a:t>19/04/31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C4A0EA9C-FAFD-406A-9BB3-4DBF2333F9BF}" type="slidenum">
              <a:rPr lang="ar-SA" smtClean="0"/>
              <a:pPr/>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B421706-ACA7-4915-B36B-D2F07FC7B415}" type="datetimeFigureOut">
              <a:rPr lang="ar-SA" smtClean="0"/>
              <a:pPr/>
              <a:t>19/04/31</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4A0EA9C-FAFD-406A-9BB3-4DBF2333F9BF}" type="slidenum">
              <a:rPr lang="ar-SA" smtClean="0"/>
              <a:pPr/>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file:///C:\Users\Hp\Desktop\f4734fa17406101dad833a988c24c12f.3g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images.google.com.sa/imgres?imgurl=http://www.jeddahedu.gov.sa/pic/24ffd6ea-64cf-46b3-a1b6-23a0291c596b.bmp&amp;imgrefurl=http://www.jeddahedu.gov.sa/SubPage.aspx?Page=7gE0gBlkoHMgCx0Obxc56A==&amp;CatID=158&amp;usg=__FdM84ZtV1XLHfGUcKRea7icQiBQ=&amp;h=120&amp;w=137&amp;sz=49&amp;hl=en&amp;start=27&amp;um=1&amp;tbnid=gVLwuEwCWuZmDM:&amp;tbnh=81&amp;tbnw=93&amp;prev=/images?q=%D8%B5%D8%A7%D8%A8%D8%B1+%D8%A8%D8%A7%D8%AA%D9%8A%D8%A7&amp;ndsp=18&amp;hl=en&amp;safe=active&amp;rlz=1T4SNYN_en-GBSA284SA285&amp;sa=N&amp;start=18&amp;um=1" TargetMode="External"/><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hyperlink" Target="http://images.google.com.sa/imgres?imgurl=http://www.hinduonnet.com/thehindu/mp/2007/09/29/images/2007092951560101.jpg&amp;imgrefurl=http://www.hinduonnet.com/thehindu/mp/2007/09/29/stories/2007092951560100.htm&amp;usg=__8T6HCy8nf8WkCg20a6upQbFBpEU=&amp;h=289&amp;w=350&amp;sz=25&amp;hl=en&amp;start=2&amp;um=1&amp;tbnid=QfMuwg2acLYTHM:&amp;tbnh=99&amp;tbnw=120&amp;prev=/images?q=%D8%B5%D8%A7%D8%A8%D8%B1+%D8%A8%D8%A7%D8%AA%D9%8A%D8%A7&amp;hl=en&amp;safe=active&amp;rlz=1T4SNYN_en-GBSA284SA285&amp;um=1" TargetMode="External"/><Relationship Id="rId1" Type="http://schemas.openxmlformats.org/officeDocument/2006/relationships/slideLayout" Target="../slideLayouts/slideLayout2.xml"/><Relationship Id="rId6" Type="http://schemas.openxmlformats.org/officeDocument/2006/relationships/hyperlink" Target="http://images.google.com.sa/imgres?imgurl=http://news.softpedia.com/images/news2/Microsoft-ii-pregateste-un-face-lift-lui-Hotmail-2.jpg&amp;imgrefurl=http://www.eg123.com/forum/showthread.php?t=14459&amp;page=2&amp;usg=__X5O_5DxgNtnAl44d0zYXEoFKqN4=&amp;h=250&amp;w=250&amp;sz=29&amp;hl=en&amp;start=12&amp;um=1&amp;tbnid=VKgQLRmHHEVARM:&amp;tbnh=111&amp;tbnw=111&amp;prev=/images?q=%D8%B5%D8%A7%D8%A8%D8%B1+%D8%A8%D8%A7%D8%AA%D9%8A%D8%A7&amp;hl=en&amp;safe=active&amp;rlz=1T4SNYN_en-GBSA284SA285&amp;um=1" TargetMode="External"/><Relationship Id="rId11" Type="http://schemas.openxmlformats.org/officeDocument/2006/relationships/image" Target="../media/image40.jpeg"/><Relationship Id="rId5" Type="http://schemas.openxmlformats.org/officeDocument/2006/relationships/image" Target="../media/image37.jpeg"/><Relationship Id="rId10" Type="http://schemas.openxmlformats.org/officeDocument/2006/relationships/hyperlink" Target="http://images.google.com.sa/imgres?imgurl=http://www.moeforum.net/vb1/uploaded/27766_1162539077.jpg&amp;imgrefurl=http://www.moeforum.net/vb1/showthread.php?t=67070&amp;usg=__D0PgSuJtnt64YSe7PPx6I8MTRJs=&amp;h=166&amp;w=130&amp;sz=26&amp;hl=en&amp;start=26&amp;um=1&amp;tbnid=kQis3EpXhePzYM:&amp;tbnh=99&amp;tbnw=78&amp;prev=/images?q=%D8%B5%D8%A7%D8%A8%D8%B1+%D8%A8%D8%A7%D8%AA%D9%8A%D8%A7&amp;ndsp=18&amp;hl=en&amp;safe=active&amp;rlz=1T4SNYN_en-GBSA284SA285&amp;sa=N&amp;start=18&amp;um=1" TargetMode="External"/><Relationship Id="rId4" Type="http://schemas.openxmlformats.org/officeDocument/2006/relationships/hyperlink" Target="http://images.google.com.sa/imgres?imgurl=http://rajspace.net/rajiv/blog/data/images/SabeerBhatia.jpg&amp;imgrefurl=http://rewayat2.com/vb/showthread.php?t=11982&amp;usg=__bfyvtCNkVMdat6r-dRwuaWiC_cw=&amp;h=223&amp;w=150&amp;sz=16&amp;hl=en&amp;start=8&amp;um=1&amp;tbnid=Kx9mMRmHnFjJ8M:&amp;tbnh=107&amp;tbnw=72&amp;prev=/images?q=%D8%B5%D8%A7%D8%A8%D8%B1+%D8%A8%D8%A7%D8%AA%D9%8A%D8%A7&amp;hl=en&amp;safe=active&amp;rlz=1T4SNYN_en-GBSA284SA285&amp;um=1" TargetMode="External"/><Relationship Id="rId9" Type="http://schemas.openxmlformats.org/officeDocument/2006/relationships/image" Target="../media/image39.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18"/>
          <p:cNvSpPr>
            <a:spLocks noChangeArrowheads="1"/>
          </p:cNvSpPr>
          <p:nvPr/>
        </p:nvSpPr>
        <p:spPr bwMode="auto">
          <a:xfrm>
            <a:off x="8959850" y="3992563"/>
            <a:ext cx="184150" cy="457200"/>
          </a:xfrm>
          <a:prstGeom prst="rect">
            <a:avLst/>
          </a:prstGeom>
          <a:noFill/>
          <a:ln w="9525">
            <a:noFill/>
            <a:miter lim="800000"/>
            <a:headEnd/>
            <a:tailEnd/>
          </a:ln>
        </p:spPr>
        <p:txBody>
          <a:bodyPr wrap="none" anchor="ctr">
            <a:spAutoFit/>
          </a:bodyPr>
          <a:lstStyle/>
          <a:p>
            <a:endParaRPr lang="ar-SA" sz="2400"/>
          </a:p>
        </p:txBody>
      </p:sp>
      <p:pic>
        <p:nvPicPr>
          <p:cNvPr id="35" name="صورة 34"/>
          <p:cNvPicPr/>
          <p:nvPr/>
        </p:nvPicPr>
        <p:blipFill>
          <a:blip r:embed="rId2" cstate="print"/>
          <a:srcRect/>
          <a:stretch>
            <a:fillRect/>
          </a:stretch>
        </p:blipFill>
        <p:spPr bwMode="auto">
          <a:xfrm>
            <a:off x="0" y="0"/>
            <a:ext cx="1500188" cy="17145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36" name="صورة 35"/>
          <p:cNvPicPr/>
          <p:nvPr/>
        </p:nvPicPr>
        <p:blipFill>
          <a:blip r:embed="rId3" cstate="print"/>
          <a:srcRect/>
          <a:stretch>
            <a:fillRect/>
          </a:stretch>
        </p:blipFill>
        <p:spPr bwMode="auto">
          <a:xfrm>
            <a:off x="7643813" y="0"/>
            <a:ext cx="1500187" cy="171450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053" name="مربع نص 36"/>
          <p:cNvSpPr txBox="1">
            <a:spLocks noChangeArrowheads="1"/>
          </p:cNvSpPr>
          <p:nvPr/>
        </p:nvSpPr>
        <p:spPr bwMode="auto">
          <a:xfrm>
            <a:off x="1928813" y="428625"/>
            <a:ext cx="5286375" cy="1200150"/>
          </a:xfrm>
          <a:prstGeom prst="rect">
            <a:avLst/>
          </a:prstGeom>
          <a:noFill/>
          <a:ln w="9525">
            <a:noFill/>
            <a:miter lim="800000"/>
            <a:headEnd/>
            <a:tailEnd/>
          </a:ln>
        </p:spPr>
        <p:txBody>
          <a:bodyPr>
            <a:spAutoFit/>
          </a:bodyPr>
          <a:lstStyle/>
          <a:p>
            <a:pPr algn="ctr"/>
            <a:r>
              <a:rPr lang="en-US"/>
              <a:t>KING ABDULAZIZ UNIVERSITY</a:t>
            </a:r>
          </a:p>
          <a:p>
            <a:pPr algn="ctr"/>
            <a:r>
              <a:rPr lang="en-US"/>
              <a:t>FACULTY OF ENGINEERING </a:t>
            </a:r>
          </a:p>
          <a:p>
            <a:pPr algn="ctr"/>
            <a:r>
              <a:rPr lang="en-US"/>
              <a:t>MANUFACTURING AND MECHANICAL SYSTEM DESIGN </a:t>
            </a:r>
            <a:endParaRPr lang="ar-SA"/>
          </a:p>
        </p:txBody>
      </p:sp>
      <p:graphicFrame>
        <p:nvGraphicFramePr>
          <p:cNvPr id="38" name="جدول 37"/>
          <p:cNvGraphicFramePr>
            <a:graphicFrameLocks noGrp="1"/>
          </p:cNvGraphicFramePr>
          <p:nvPr/>
        </p:nvGraphicFramePr>
        <p:xfrm>
          <a:off x="571442" y="3000375"/>
          <a:ext cx="8072496" cy="3566160"/>
        </p:xfrm>
        <a:graphic>
          <a:graphicData uri="http://schemas.openxmlformats.org/drawingml/2006/table">
            <a:tbl>
              <a:tblPr rtl="1" firstRow="1" bandRow="1">
                <a:tableStyleId>{EB344D84-9AFB-497E-A393-DC336BA19D2E}</a:tableStyleId>
              </a:tblPr>
              <a:tblGrid>
                <a:gridCol w="2690832"/>
                <a:gridCol w="2690832"/>
                <a:gridCol w="2690832"/>
              </a:tblGrid>
              <a:tr h="323773">
                <a:tc>
                  <a:txBody>
                    <a:bodyPr/>
                    <a:lstStyle/>
                    <a:p>
                      <a:pPr algn="ctr" rtl="1"/>
                      <a:r>
                        <a:rPr lang="en-US" dirty="0" smtClean="0">
                          <a:solidFill>
                            <a:schemeClr val="tx2"/>
                          </a:solidFill>
                        </a:rPr>
                        <a:t>Task</a:t>
                      </a:r>
                      <a:endParaRPr lang="ar-SA" dirty="0">
                        <a:solidFill>
                          <a:schemeClr val="tx2"/>
                        </a:solidFill>
                      </a:endParaRPr>
                    </a:p>
                  </a:txBody>
                  <a:tcPr/>
                </a:tc>
                <a:tc>
                  <a:txBody>
                    <a:bodyPr/>
                    <a:lstStyle/>
                    <a:p>
                      <a:pPr algn="ctr" rtl="1"/>
                      <a:r>
                        <a:rPr lang="en-US" dirty="0" smtClean="0">
                          <a:solidFill>
                            <a:schemeClr val="tx2"/>
                          </a:solidFill>
                        </a:rPr>
                        <a:t>ID</a:t>
                      </a:r>
                      <a:r>
                        <a:rPr lang="en-US" baseline="0" dirty="0" smtClean="0">
                          <a:solidFill>
                            <a:schemeClr val="tx2"/>
                          </a:solidFill>
                        </a:rPr>
                        <a:t> NO.</a:t>
                      </a:r>
                      <a:endParaRPr lang="ar-SA" dirty="0">
                        <a:solidFill>
                          <a:schemeClr val="tx2"/>
                        </a:solidFill>
                      </a:endParaRPr>
                    </a:p>
                  </a:txBody>
                  <a:tcPr/>
                </a:tc>
                <a:tc>
                  <a:txBody>
                    <a:bodyPr/>
                    <a:lstStyle/>
                    <a:p>
                      <a:pPr algn="ctr" rtl="1"/>
                      <a:r>
                        <a:rPr lang="en-US" dirty="0" smtClean="0">
                          <a:solidFill>
                            <a:schemeClr val="tx2"/>
                          </a:solidFill>
                        </a:rPr>
                        <a:t>Name</a:t>
                      </a:r>
                      <a:endParaRPr lang="ar-SA" dirty="0"/>
                    </a:p>
                  </a:txBody>
                  <a:tcPr/>
                </a:tc>
              </a:tr>
              <a:tr h="566604">
                <a:tc>
                  <a:txBody>
                    <a:bodyPr/>
                    <a:lstStyle/>
                    <a:p>
                      <a:pPr algn="ctr" rtl="1"/>
                      <a:r>
                        <a:rPr lang="en-US" dirty="0" smtClean="0"/>
                        <a:t>Leader</a:t>
                      </a:r>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0717036</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algn="ctr" rtl="1"/>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Yasser Al-</a:t>
                      </a: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Qahtani</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rtl="1"/>
                      <a:endParaRPr lang="ar-SA" dirty="0"/>
                    </a:p>
                  </a:txBody>
                  <a:tcPr/>
                </a:tc>
              </a:tr>
              <a:tr h="56660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Recorder</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algn="ctr" rtl="1"/>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070****</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rtl="1"/>
                      <a:endParaRPr lang="ar-SA" dirty="0"/>
                    </a:p>
                  </a:txBody>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Ahmad </a:t>
                      </a: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Zidan</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txBody>
                  <a:tcPr/>
                </a:tc>
              </a:tr>
              <a:tr h="566604">
                <a:tc>
                  <a:txBody>
                    <a:bodyPr/>
                    <a:lstStyle/>
                    <a:p>
                      <a:pPr algn="ctr" rtl="1"/>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Motivator</a:t>
                      </a:r>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0704271</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rtl="1"/>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Ahamd</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Al-</a:t>
                      </a: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Fridiy</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rtl="1"/>
                      <a:endParaRPr lang="ar-SA" dirty="0"/>
                    </a:p>
                  </a:txBody>
                  <a:tcPr/>
                </a:tc>
              </a:tr>
              <a:tr h="56660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Facilitator</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algn="ctr" rtl="1"/>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0704875</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rtl="1"/>
                      <a:endParaRPr lang="ar-SA" dirty="0"/>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Saud Al-</a:t>
                      </a: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Ghamdi</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rtl="1"/>
                      <a:endParaRPr lang="ar-SA" dirty="0"/>
                    </a:p>
                  </a:txBody>
                  <a:tcPr/>
                </a:tc>
              </a:tr>
              <a:tr h="566604">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Spoke Person</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p>
                      <a:pPr algn="ctr" rtl="1"/>
                      <a:endParaRPr lang="ar-SA" dirty="0"/>
                    </a:p>
                  </a:txBody>
                  <a:tcPr/>
                </a:tc>
                <a:tc>
                  <a:txBody>
                    <a:bodyPr/>
                    <a:lstStyle/>
                    <a:p>
                      <a:pPr algn="ctr" rtl="1"/>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0517279</a:t>
                      </a:r>
                      <a:endParaRPr lang="ar-SA" dirty="0"/>
                    </a:p>
                  </a:txBody>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Fareed</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Al-</a:t>
                      </a:r>
                      <a:r>
                        <a:rPr kumimoji="0" lang="en-US" sz="1800" b="0" i="0" u="none" strike="noStrike" cap="none" normalizeH="0" baseline="0" dirty="0" err="1" smtClean="0">
                          <a:ln>
                            <a:noFill/>
                          </a:ln>
                          <a:solidFill>
                            <a:schemeClr val="tx1"/>
                          </a:solidFill>
                          <a:effectLst/>
                          <a:latin typeface="Times New Roman" pitchFamily="18" charset="0"/>
                          <a:cs typeface="Times New Roman" pitchFamily="18" charset="0"/>
                        </a:rPr>
                        <a:t>Subhi</a:t>
                      </a:r>
                      <a:endParaRPr kumimoji="0" lang="en-US" sz="3600" b="0" i="0" u="none" strike="noStrike" cap="none" normalizeH="0" baseline="0" dirty="0" smtClean="0">
                        <a:ln>
                          <a:noFill/>
                        </a:ln>
                        <a:solidFill>
                          <a:schemeClr val="tx1"/>
                        </a:solidFill>
                        <a:effectLst/>
                        <a:latin typeface="Times New Roman" pitchFamily="18" charset="0"/>
                        <a:cs typeface="Arial" pitchFamily="34" charset="0"/>
                      </a:endParaRPr>
                    </a:p>
                  </a:txBody>
                  <a:tcPr/>
                </a:tc>
              </a:tr>
            </a:tbl>
          </a:graphicData>
        </a:graphic>
      </p:graphicFrame>
      <p:sp>
        <p:nvSpPr>
          <p:cNvPr id="2076" name="مربع نص 38"/>
          <p:cNvSpPr txBox="1">
            <a:spLocks noChangeArrowheads="1"/>
          </p:cNvSpPr>
          <p:nvPr/>
        </p:nvSpPr>
        <p:spPr bwMode="auto">
          <a:xfrm>
            <a:off x="1714500" y="1851025"/>
            <a:ext cx="5715000" cy="647700"/>
          </a:xfrm>
          <a:prstGeom prst="rect">
            <a:avLst/>
          </a:prstGeom>
          <a:noFill/>
          <a:ln w="9525">
            <a:noFill/>
            <a:miter lim="800000"/>
            <a:headEnd/>
            <a:tailEnd/>
          </a:ln>
        </p:spPr>
        <p:txBody>
          <a:bodyPr>
            <a:spAutoFit/>
          </a:bodyPr>
          <a:lstStyle/>
          <a:p>
            <a:pPr algn="ctr"/>
            <a:r>
              <a:rPr lang="en-US" sz="3600" b="1" dirty="0"/>
              <a:t>CHAMPIONS TEAM (G3)</a:t>
            </a:r>
            <a:endParaRPr lang="ar-SA" sz="36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تمرير أفقي 6"/>
          <p:cNvSpPr/>
          <p:nvPr/>
        </p:nvSpPr>
        <p:spPr>
          <a:xfrm>
            <a:off x="2000232" y="785794"/>
            <a:ext cx="5072098" cy="1285884"/>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ذو زوايا قطرية مستديرة 5"/>
          <p:cNvSpPr/>
          <p:nvPr/>
        </p:nvSpPr>
        <p:spPr>
          <a:xfrm>
            <a:off x="571472" y="2747978"/>
            <a:ext cx="8143932" cy="2357454"/>
          </a:xfrm>
          <a:prstGeom prst="round2Diag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
        <p:nvSpPr>
          <p:cNvPr id="14338" name="عنوان 1"/>
          <p:cNvSpPr>
            <a:spLocks noGrp="1"/>
          </p:cNvSpPr>
          <p:nvPr>
            <p:ph type="title"/>
          </p:nvPr>
        </p:nvSpPr>
        <p:spPr/>
        <p:txBody>
          <a:bodyPr/>
          <a:lstStyle/>
          <a:p>
            <a:pPr algn="ctr"/>
            <a:r>
              <a:rPr lang="ar-SA" b="1" dirty="0" smtClean="0">
                <a:solidFill>
                  <a:schemeClr val="accent1"/>
                </a:solidFill>
              </a:rPr>
              <a:t>من أجمل ما قيل في الطموح</a:t>
            </a:r>
          </a:p>
        </p:txBody>
      </p:sp>
      <p:sp>
        <p:nvSpPr>
          <p:cNvPr id="14339" name="عنصر نائب للمحتوى 2"/>
          <p:cNvSpPr>
            <a:spLocks noGrp="1"/>
          </p:cNvSpPr>
          <p:nvPr>
            <p:ph idx="1"/>
          </p:nvPr>
        </p:nvSpPr>
        <p:spPr>
          <a:xfrm>
            <a:off x="485804" y="3072648"/>
            <a:ext cx="8229600" cy="928694"/>
          </a:xfrm>
        </p:spPr>
        <p:txBody>
          <a:bodyPr/>
          <a:lstStyle/>
          <a:p>
            <a:pPr>
              <a:buFont typeface="Wingdings 2" pitchFamily="18" charset="2"/>
              <a:buNone/>
            </a:pPr>
            <a:r>
              <a:rPr lang="en-US" b="1" dirty="0" smtClean="0">
                <a:cs typeface="Majalla UI"/>
              </a:rPr>
              <a:t>“ </a:t>
            </a:r>
            <a:r>
              <a:rPr lang="ar-SA" b="1" dirty="0" smtClean="0"/>
              <a:t>إن لي نفسا تواقة ،تمنت الإمارة فنالتها،وتمنت الخلافة فنالتها ،وأنا الآن أتوق إلى الجنة وأرجو أن أنالها</a:t>
            </a:r>
            <a:r>
              <a:rPr lang="en-US" b="1" dirty="0" smtClean="0">
                <a:cs typeface="Majalla UI"/>
              </a:rPr>
              <a:t> ”</a:t>
            </a:r>
            <a:endParaRPr lang="ar-SA" dirty="0" smtClean="0"/>
          </a:p>
        </p:txBody>
      </p:sp>
      <p:sp>
        <p:nvSpPr>
          <p:cNvPr id="14340" name="مربع نص 3"/>
          <p:cNvSpPr txBox="1">
            <a:spLocks noChangeArrowheads="1"/>
          </p:cNvSpPr>
          <p:nvPr/>
        </p:nvSpPr>
        <p:spPr bwMode="auto">
          <a:xfrm>
            <a:off x="584945" y="4676804"/>
            <a:ext cx="3714750" cy="400050"/>
          </a:xfrm>
          <a:prstGeom prst="rect">
            <a:avLst/>
          </a:prstGeom>
          <a:noFill/>
          <a:ln w="9525">
            <a:noFill/>
            <a:miter lim="800000"/>
            <a:headEnd/>
            <a:tailEnd/>
          </a:ln>
        </p:spPr>
        <p:txBody>
          <a:bodyPr>
            <a:spAutoFit/>
          </a:bodyPr>
          <a:lstStyle/>
          <a:p>
            <a:pPr algn="l"/>
            <a:r>
              <a:rPr lang="ar-SA" sz="2000" dirty="0" err="1">
                <a:latin typeface="Constantia" pitchFamily="18" charset="0"/>
                <a:cs typeface="Majalla UI"/>
              </a:rPr>
              <a:t>الخليفه</a:t>
            </a:r>
            <a:r>
              <a:rPr lang="ar-SA" sz="2000" dirty="0">
                <a:latin typeface="Constantia" pitchFamily="18" charset="0"/>
                <a:cs typeface="Majalla UI"/>
              </a:rPr>
              <a:t> الخامس عمر بن </a:t>
            </a:r>
            <a:r>
              <a:rPr lang="ar-SA" sz="2000" dirty="0" err="1">
                <a:latin typeface="Constantia" pitchFamily="18" charset="0"/>
                <a:cs typeface="Majalla UI"/>
              </a:rPr>
              <a:t>عبدالعزيز</a:t>
            </a:r>
            <a:endParaRPr lang="ar-SA" sz="2000" dirty="0">
              <a:latin typeface="Constantia" pitchFamily="18" charset="0"/>
              <a:cs typeface="Majalla U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2571736" y="2071678"/>
            <a:ext cx="4500594" cy="369332"/>
          </a:xfrm>
          <a:prstGeom prst="rect">
            <a:avLst/>
          </a:prstGeom>
          <a:noFill/>
        </p:spPr>
        <p:txBody>
          <a:bodyPr wrap="square" rtlCol="1">
            <a:spAutoFit/>
          </a:bodyPr>
          <a:lstStyle/>
          <a:p>
            <a:pPr algn="ctr"/>
            <a:r>
              <a:rPr lang="ar-SA" dirty="0" err="1" smtClean="0"/>
              <a:t>الشارت</a:t>
            </a:r>
            <a:r>
              <a:rPr lang="ar-SA" dirty="0" smtClean="0"/>
              <a:t> حق عناصر الطموح</a:t>
            </a:r>
            <a:endParaRPr lang="ar-SA" dirty="0"/>
          </a:p>
        </p:txBody>
      </p:sp>
      <p:pic>
        <p:nvPicPr>
          <p:cNvPr id="2050" name="Picture 2"/>
          <p:cNvPicPr>
            <a:picLocks noChangeAspect="1" noChangeArrowheads="1"/>
          </p:cNvPicPr>
          <p:nvPr/>
        </p:nvPicPr>
        <p:blipFill>
          <a:blip r:embed="rId2" cstate="print"/>
          <a:srcRect/>
          <a:stretch>
            <a:fillRect/>
          </a:stretch>
        </p:blipFill>
        <p:spPr bwMode="auto">
          <a:xfrm>
            <a:off x="0" y="-48"/>
            <a:ext cx="9144000" cy="685804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p:cNvSpPr/>
          <p:nvPr/>
        </p:nvSpPr>
        <p:spPr>
          <a:xfrm>
            <a:off x="1142976" y="1428759"/>
            <a:ext cx="6572250" cy="3286125"/>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SA"/>
          </a:p>
        </p:txBody>
      </p:sp>
      <p:sp>
        <p:nvSpPr>
          <p:cNvPr id="16386" name="Content Placeholder 2"/>
          <p:cNvSpPr>
            <a:spLocks noGrp="1"/>
          </p:cNvSpPr>
          <p:nvPr>
            <p:ph idx="4294967295"/>
          </p:nvPr>
        </p:nvSpPr>
        <p:spPr>
          <a:xfrm>
            <a:off x="285750" y="1928813"/>
            <a:ext cx="8229600" cy="4389437"/>
          </a:xfrm>
        </p:spPr>
        <p:txBody>
          <a:bodyPr/>
          <a:lstStyle/>
          <a:p>
            <a:pPr algn="ctr">
              <a:buFont typeface="Wingdings 2" pitchFamily="18" charset="2"/>
              <a:buNone/>
            </a:pPr>
            <a:r>
              <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الرؤية</a:t>
            </a:r>
          </a:p>
          <a:p>
            <a:pPr algn="ctr">
              <a:buFont typeface="Wingdings 2" pitchFamily="18" charset="2"/>
              <a:buNone/>
            </a:pPr>
            <a:r>
              <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VISION</a:t>
            </a:r>
            <a:endPar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C:\Users\BENQ\Pictures\405 pics for desktop\Honeycomb.jpg"/>
          <p:cNvPicPr>
            <a:picLocks noChangeAspect="1" noChangeArrowheads="1"/>
          </p:cNvPicPr>
          <p:nvPr/>
        </p:nvPicPr>
        <p:blipFill>
          <a:blip r:embed="rId2" cstate="print">
            <a:lum bright="20000"/>
          </a:blip>
          <a:srcRect/>
          <a:stretch>
            <a:fillRect/>
          </a:stretch>
        </p:blipFill>
        <p:spPr bwMode="auto">
          <a:xfrm>
            <a:off x="642938" y="2035175"/>
            <a:ext cx="7786687" cy="4465638"/>
          </a:xfrm>
          <a:prstGeom prst="rect">
            <a:avLst/>
          </a:prstGeom>
          <a:noFill/>
          <a:ln w="9525">
            <a:noFill/>
            <a:miter lim="800000"/>
            <a:headEnd/>
            <a:tailEnd/>
          </a:ln>
        </p:spPr>
      </p:pic>
      <p:sp>
        <p:nvSpPr>
          <p:cNvPr id="17411" name="عنصر نائب للمحتوى 2"/>
          <p:cNvSpPr>
            <a:spLocks noGrp="1"/>
          </p:cNvSpPr>
          <p:nvPr>
            <p:ph idx="1"/>
          </p:nvPr>
        </p:nvSpPr>
        <p:spPr>
          <a:xfrm>
            <a:off x="357188" y="1000125"/>
            <a:ext cx="8229600" cy="1428750"/>
          </a:xfrm>
        </p:spPr>
        <p:txBody>
          <a:bodyPr/>
          <a:lstStyle/>
          <a:p>
            <a:r>
              <a:rPr lang="ar-SA" sz="2800" smtClean="0"/>
              <a:t>الرؤية صورة ذهنية للمستقبل المنشود</a:t>
            </a:r>
          </a:p>
          <a:p>
            <a:r>
              <a:rPr lang="ar-SA" sz="2800" smtClean="0"/>
              <a:t>تخيل المستقبل بإيجابية </a:t>
            </a:r>
          </a:p>
        </p:txBody>
      </p:sp>
      <p:sp>
        <p:nvSpPr>
          <p:cNvPr id="4" name="عنوان 1"/>
          <p:cNvSpPr>
            <a:spLocks noGrp="1"/>
          </p:cNvSpPr>
          <p:nvPr>
            <p:ph type="title"/>
          </p:nvPr>
        </p:nvSpPr>
        <p:spPr/>
        <p:txBody>
          <a:bodyPr>
            <a:normAutofit fontScale="90000"/>
          </a:bodyPr>
          <a:lstStyle/>
          <a:p>
            <a:pPr algn="ctr" fontAlgn="auto">
              <a:spcAft>
                <a:spcPts val="0"/>
              </a:spcAft>
              <a:defRPr/>
            </a:pPr>
            <a:r>
              <a:rPr lang="en-US" dirty="0" smtClean="0"/>
              <a:t>VISION </a:t>
            </a:r>
            <a:br>
              <a:rPr lang="en-US" dirty="0" smtClean="0"/>
            </a:br>
            <a:endParaRPr lang="ar-S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مستطيل ذو زوايا قطرية مخدوشة 13"/>
          <p:cNvSpPr/>
          <p:nvPr/>
        </p:nvSpPr>
        <p:spPr>
          <a:xfrm>
            <a:off x="2643174" y="510709"/>
            <a:ext cx="3929090" cy="846589"/>
          </a:xfrm>
          <a:prstGeom prst="snip2DiagRect">
            <a:avLst>
              <a:gd name="adj1" fmla="val 0"/>
              <a:gd name="adj2" fmla="val 48431"/>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p>
        </p:txBody>
      </p:sp>
      <p:sp>
        <p:nvSpPr>
          <p:cNvPr id="5" name="مستطيل ذو زوايا قطرية مخدوشة 4"/>
          <p:cNvSpPr/>
          <p:nvPr/>
        </p:nvSpPr>
        <p:spPr>
          <a:xfrm>
            <a:off x="44512" y="1868031"/>
            <a:ext cx="2714644" cy="846589"/>
          </a:xfrm>
          <a:prstGeom prst="snip2DiagRect">
            <a:avLst>
              <a:gd name="adj1" fmla="val 0"/>
              <a:gd name="adj2" fmla="val 48431"/>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p>
        </p:txBody>
      </p:sp>
      <p:sp>
        <p:nvSpPr>
          <p:cNvPr id="18434" name="عنوان 1"/>
          <p:cNvSpPr>
            <a:spLocks noGrp="1"/>
          </p:cNvSpPr>
          <p:nvPr>
            <p:ph type="title"/>
          </p:nvPr>
        </p:nvSpPr>
        <p:spPr>
          <a:xfrm>
            <a:off x="457200" y="142852"/>
            <a:ext cx="8229600" cy="1143000"/>
          </a:xfrm>
        </p:spPr>
        <p:txBody>
          <a:bodyPr/>
          <a:lstStyle/>
          <a:p>
            <a:pPr algn="ctr"/>
            <a:r>
              <a:rPr lang="ar-SA" dirty="0" smtClean="0">
                <a:solidFill>
                  <a:schemeClr val="tx1"/>
                </a:solidFill>
              </a:rPr>
              <a:t>إذا كانت لديك رؤية </a:t>
            </a:r>
          </a:p>
        </p:txBody>
      </p:sp>
      <p:pic>
        <p:nvPicPr>
          <p:cNvPr id="18436" name="صورة 4" descr="صورة (3).jpg"/>
          <p:cNvPicPr>
            <a:picLocks noChangeAspect="1"/>
          </p:cNvPicPr>
          <p:nvPr/>
        </p:nvPicPr>
        <p:blipFill>
          <a:blip r:embed="rId2" cstate="print"/>
          <a:srcRect l="16951" t="3032" r="4276" b="43925"/>
          <a:stretch>
            <a:fillRect/>
          </a:stretch>
        </p:blipFill>
        <p:spPr bwMode="auto">
          <a:xfrm>
            <a:off x="2000250" y="3357585"/>
            <a:ext cx="5643563" cy="3214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سهم منحني إلى الأعلى 7"/>
          <p:cNvSpPr/>
          <p:nvPr/>
        </p:nvSpPr>
        <p:spPr>
          <a:xfrm rot="10800000">
            <a:off x="928662" y="768144"/>
            <a:ext cx="1643074" cy="857256"/>
          </a:xfrm>
          <a:prstGeom prst="bentUp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
        <p:nvSpPr>
          <p:cNvPr id="9" name="سهم منحني إلى الأعلى 8"/>
          <p:cNvSpPr/>
          <p:nvPr/>
        </p:nvSpPr>
        <p:spPr>
          <a:xfrm rot="10800000" flipH="1">
            <a:off x="6604479" y="772348"/>
            <a:ext cx="1490674" cy="857256"/>
          </a:xfrm>
          <a:prstGeom prst="bentUpArrow">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
        <p:nvSpPr>
          <p:cNvPr id="11" name="مستطيل ذو زوايا قطرية مخدوشة 10"/>
          <p:cNvSpPr/>
          <p:nvPr/>
        </p:nvSpPr>
        <p:spPr>
          <a:xfrm>
            <a:off x="6357950" y="1857364"/>
            <a:ext cx="2714644" cy="846589"/>
          </a:xfrm>
          <a:prstGeom prst="snip2DiagRect">
            <a:avLst>
              <a:gd name="adj1" fmla="val 0"/>
              <a:gd name="adj2" fmla="val 48431"/>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p>
        </p:txBody>
      </p:sp>
      <p:sp>
        <p:nvSpPr>
          <p:cNvPr id="12" name="مربع نص 11"/>
          <p:cNvSpPr txBox="1"/>
          <p:nvPr/>
        </p:nvSpPr>
        <p:spPr>
          <a:xfrm>
            <a:off x="6858016" y="2059536"/>
            <a:ext cx="1785950" cy="461665"/>
          </a:xfrm>
          <a:prstGeom prst="rect">
            <a:avLst/>
          </a:prstGeom>
          <a:noFill/>
        </p:spPr>
        <p:txBody>
          <a:bodyPr wrap="square" rtlCol="1">
            <a:spAutoFit/>
          </a:bodyPr>
          <a:lstStyle/>
          <a:p>
            <a:pPr algn="ctr"/>
            <a:r>
              <a:rPr lang="ar-SA" sz="2400" dirty="0" smtClean="0"/>
              <a:t>تحقق الانجازات </a:t>
            </a:r>
            <a:endParaRPr lang="ar-SA" sz="2400" dirty="0"/>
          </a:p>
        </p:txBody>
      </p:sp>
      <p:sp>
        <p:nvSpPr>
          <p:cNvPr id="13" name="مربع نص 12"/>
          <p:cNvSpPr txBox="1"/>
          <p:nvPr/>
        </p:nvSpPr>
        <p:spPr>
          <a:xfrm>
            <a:off x="142844" y="2071678"/>
            <a:ext cx="2357454" cy="461665"/>
          </a:xfrm>
          <a:prstGeom prst="rect">
            <a:avLst/>
          </a:prstGeom>
          <a:noFill/>
        </p:spPr>
        <p:txBody>
          <a:bodyPr wrap="square" rtlCol="1">
            <a:spAutoFit/>
          </a:bodyPr>
          <a:lstStyle/>
          <a:p>
            <a:pPr algn="ctr"/>
            <a:r>
              <a:rPr lang="ar-SA" sz="2400" dirty="0" smtClean="0"/>
              <a:t>تحيل الألم إلى أمل</a:t>
            </a:r>
            <a:endParaRPr lang="ar-SA"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عنصر نائب للمحتوى 2"/>
          <p:cNvSpPr>
            <a:spLocks noGrp="1"/>
          </p:cNvSpPr>
          <p:nvPr>
            <p:ph idx="1"/>
          </p:nvPr>
        </p:nvSpPr>
        <p:spPr>
          <a:xfrm>
            <a:off x="457200" y="500063"/>
            <a:ext cx="8229600" cy="5626100"/>
          </a:xfrm>
        </p:spPr>
        <p:txBody>
          <a:bodyPr/>
          <a:lstStyle/>
          <a:p>
            <a:pPr algn="l" rtl="0">
              <a:buFont typeface="Wingdings 2" pitchFamily="18" charset="2"/>
              <a:buNone/>
            </a:pPr>
            <a:endParaRPr lang="en-US" smtClean="0">
              <a:cs typeface="Majalla UI"/>
            </a:endParaRPr>
          </a:p>
          <a:p>
            <a:pPr algn="l" rtl="0">
              <a:buFont typeface="Wingdings 2" pitchFamily="18" charset="2"/>
              <a:buNone/>
            </a:pPr>
            <a:r>
              <a:rPr lang="en-US" smtClean="0">
                <a:cs typeface="Majalla UI"/>
              </a:rPr>
              <a:t>The vision is an appealing mental picture of the ideal future. Your vision is what your aspire to achieve, to become, to create. Your vision does not predict the future – it is a tool to help you create the future.</a:t>
            </a:r>
          </a:p>
        </p:txBody>
      </p:sp>
      <p:pic>
        <p:nvPicPr>
          <p:cNvPr id="19459" name="Picture 2" descr="http://www.skills2lead.com/images/rainbow.jpg"/>
          <p:cNvPicPr>
            <a:picLocks noChangeAspect="1" noChangeArrowheads="1"/>
          </p:cNvPicPr>
          <p:nvPr/>
        </p:nvPicPr>
        <p:blipFill>
          <a:blip r:embed="rId2" cstate="print"/>
          <a:srcRect/>
          <a:stretch>
            <a:fillRect/>
          </a:stretch>
        </p:blipFill>
        <p:spPr bwMode="auto">
          <a:xfrm>
            <a:off x="2143125" y="3143250"/>
            <a:ext cx="4762500" cy="271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عنوان 1"/>
          <p:cNvSpPr>
            <a:spLocks noGrp="1"/>
          </p:cNvSpPr>
          <p:nvPr>
            <p:ph type="title"/>
          </p:nvPr>
        </p:nvSpPr>
        <p:spPr/>
        <p:txBody>
          <a:bodyPr/>
          <a:lstStyle/>
          <a:p>
            <a:r>
              <a:rPr lang="ar-SA" smtClean="0">
                <a:solidFill>
                  <a:schemeClr val="accent1"/>
                </a:solidFill>
              </a:rPr>
              <a:t>لماذا لم يستطع هذا الشخص الوصول إلى الهدف ؟</a:t>
            </a:r>
          </a:p>
        </p:txBody>
      </p:sp>
      <p:sp>
        <p:nvSpPr>
          <p:cNvPr id="5" name="زر إجراء: فيلم 4">
            <a:hlinkClick r:id="rId2" action="ppaction://program" highlightClick="1"/>
          </p:cNvPr>
          <p:cNvSpPr/>
          <p:nvPr/>
        </p:nvSpPr>
        <p:spPr>
          <a:xfrm>
            <a:off x="3214688" y="3357563"/>
            <a:ext cx="2286000" cy="200025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عنصر نائب للمحتوى 2"/>
          <p:cNvSpPr>
            <a:spLocks noGrp="1"/>
          </p:cNvSpPr>
          <p:nvPr>
            <p:ph idx="1"/>
          </p:nvPr>
        </p:nvSpPr>
        <p:spPr>
          <a:xfrm>
            <a:off x="500063" y="1000125"/>
            <a:ext cx="8229600" cy="4525963"/>
          </a:xfrm>
        </p:spPr>
        <p:txBody>
          <a:bodyPr/>
          <a:lstStyle/>
          <a:p>
            <a:pPr algn="l" rtl="0">
              <a:buFont typeface="Wingdings 2" pitchFamily="18" charset="2"/>
              <a:buNone/>
            </a:pPr>
            <a:r>
              <a:rPr lang="en-US" smtClean="0">
                <a:cs typeface="Majalla UI"/>
              </a:rPr>
              <a:t>The vision is not:</a:t>
            </a:r>
          </a:p>
          <a:p>
            <a:pPr algn="l" rtl="0"/>
            <a:r>
              <a:rPr lang="en-US" smtClean="0">
                <a:cs typeface="Majalla UI"/>
              </a:rPr>
              <a:t>A plan</a:t>
            </a:r>
          </a:p>
          <a:p>
            <a:pPr algn="l" rtl="0"/>
            <a:r>
              <a:rPr lang="en-US" smtClean="0">
                <a:cs typeface="Majalla UI"/>
              </a:rPr>
              <a:t>The mission of your organization</a:t>
            </a:r>
          </a:p>
          <a:p>
            <a:pPr algn="l" rtl="0"/>
            <a:r>
              <a:rPr lang="en-US" smtClean="0">
                <a:cs typeface="Majalla UI"/>
              </a:rPr>
              <a:t>A magic cure for your organization’s illnesses</a:t>
            </a:r>
          </a:p>
          <a:p>
            <a:pPr algn="l" rtl="0">
              <a:buFont typeface="Wingdings 2" pitchFamily="18" charset="2"/>
              <a:buNone/>
            </a:pPr>
            <a:endParaRPr lang="ar-SA" smtClean="0"/>
          </a:p>
        </p:txBody>
      </p:sp>
      <p:pic>
        <p:nvPicPr>
          <p:cNvPr id="21507" name="Picture 2" descr="http://t3.gstatic.com/images?q=tbn:bEp_Y0A3flUsSM:http://www.sietk.com/images/vision.jpg"/>
          <p:cNvPicPr>
            <a:picLocks noChangeAspect="1" noChangeArrowheads="1"/>
          </p:cNvPicPr>
          <p:nvPr/>
        </p:nvPicPr>
        <p:blipFill>
          <a:blip r:embed="rId2" cstate="print"/>
          <a:srcRect/>
          <a:stretch>
            <a:fillRect/>
          </a:stretch>
        </p:blipFill>
        <p:spPr bwMode="auto">
          <a:xfrm>
            <a:off x="5143500" y="3786188"/>
            <a:ext cx="3538538" cy="2286000"/>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srcRect l="24219" t="15314" r="51172" b="56561"/>
          <a:stretch>
            <a:fillRect/>
          </a:stretch>
        </p:blipFill>
        <p:spPr bwMode="auto">
          <a:xfrm>
            <a:off x="642938" y="3714750"/>
            <a:ext cx="3643312" cy="235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85802"/>
            <a:ext cx="8229600" cy="1143000"/>
          </a:xfrm>
        </p:spPr>
        <p:txBody>
          <a:bodyPr>
            <a:normAutofit fontScale="90000"/>
          </a:bodyPr>
          <a:lstStyle/>
          <a:p>
            <a:pPr algn="ctr" fontAlgn="auto">
              <a:spcAft>
                <a:spcPts val="0"/>
              </a:spcAft>
              <a:defRPr/>
            </a:pPr>
            <a:r>
              <a:rPr lang="ar-SA" dirty="0" smtClean="0"/>
              <a:t>عناصر الرؤية</a:t>
            </a:r>
            <a:br>
              <a:rPr lang="ar-SA" dirty="0" smtClean="0"/>
            </a:br>
            <a:r>
              <a:rPr lang="en-US" dirty="0" smtClean="0"/>
              <a:t>Elements of vision</a:t>
            </a:r>
            <a:r>
              <a:rPr lang="ar-SA" dirty="0" smtClean="0"/>
              <a:t> </a:t>
            </a:r>
            <a:endParaRPr lang="ar-SA" dirty="0"/>
          </a:p>
        </p:txBody>
      </p:sp>
      <p:sp>
        <p:nvSpPr>
          <p:cNvPr id="22531" name="عنصر نائب للمحتوى 2"/>
          <p:cNvSpPr>
            <a:spLocks noGrp="1"/>
          </p:cNvSpPr>
          <p:nvPr>
            <p:ph idx="1"/>
          </p:nvPr>
        </p:nvSpPr>
        <p:spPr/>
        <p:txBody>
          <a:bodyPr/>
          <a:lstStyle/>
          <a:p>
            <a:pPr>
              <a:buFont typeface="Wingdings 2" pitchFamily="18" charset="2"/>
              <a:buNone/>
            </a:pPr>
            <a:r>
              <a:rPr lang="ar-SA" dirty="0" smtClean="0"/>
              <a:t>حتى تكون الرؤية إستراتيجية احترافية لابد من وجود ثلاثة عناصر أساسية</a:t>
            </a:r>
          </a:p>
        </p:txBody>
      </p:sp>
      <p:graphicFrame>
        <p:nvGraphicFramePr>
          <p:cNvPr id="4" name="رسم تخطيطي 3"/>
          <p:cNvGraphicFramePr/>
          <p:nvPr/>
        </p:nvGraphicFramePr>
        <p:xfrm>
          <a:off x="857224" y="2428868"/>
          <a:ext cx="702469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رسم تخطيطي 7"/>
          <p:cNvGraphicFramePr/>
          <p:nvPr/>
        </p:nvGraphicFramePr>
        <p:xfrm>
          <a:off x="500034" y="857232"/>
          <a:ext cx="8143932"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تمرير أفقي 3"/>
          <p:cNvSpPr/>
          <p:nvPr/>
        </p:nvSpPr>
        <p:spPr>
          <a:xfrm>
            <a:off x="2714612" y="526936"/>
            <a:ext cx="3786214" cy="1143008"/>
          </a:xfrm>
          <a:prstGeom prst="horizontalScroll">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a:p>
        </p:txBody>
      </p:sp>
      <p:sp>
        <p:nvSpPr>
          <p:cNvPr id="7170" name="Title 1"/>
          <p:cNvSpPr>
            <a:spLocks noGrp="1"/>
          </p:cNvSpPr>
          <p:nvPr>
            <p:ph type="title"/>
          </p:nvPr>
        </p:nvSpPr>
        <p:spPr>
          <a:xfrm>
            <a:off x="2710409" y="718559"/>
            <a:ext cx="3857652" cy="768160"/>
          </a:xfrm>
        </p:spPr>
        <p:txBody>
          <a:bodyPr>
            <a:normAutofit fontScale="90000"/>
          </a:bodyPr>
          <a:lstStyle/>
          <a:p>
            <a:pPr algn="ctr"/>
            <a:r>
              <a:rPr lang="ar-SA" smtClean="0">
                <a:latin typeface="Times New Roman" pitchFamily="18" charset="0"/>
                <a:cs typeface="Times New Roman" pitchFamily="18" charset="0"/>
              </a:rPr>
              <a:t>لعبة القلوب</a:t>
            </a:r>
          </a:p>
        </p:txBody>
      </p:sp>
      <p:pic>
        <p:nvPicPr>
          <p:cNvPr id="7171" name="Picture 2" descr="F:\yasser\IMG01039-20100402-2155.jpg"/>
          <p:cNvPicPr>
            <a:picLocks noGrp="1" noChangeAspect="1" noChangeArrowheads="1"/>
          </p:cNvPicPr>
          <p:nvPr>
            <p:ph idx="1"/>
          </p:nvPr>
        </p:nvPicPr>
        <p:blipFill>
          <a:blip r:embed="rId2" cstate="print"/>
          <a:srcRect/>
          <a:stretch>
            <a:fillRect/>
          </a:stretch>
        </p:blipFill>
        <p:spPr>
          <a:xfrm>
            <a:off x="1646238" y="1935163"/>
            <a:ext cx="5851525" cy="43894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500063" y="1143000"/>
            <a:ext cx="8215312" cy="5500688"/>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fontAlgn="auto">
              <a:spcBef>
                <a:spcPts val="0"/>
              </a:spcBef>
              <a:spcAft>
                <a:spcPts val="0"/>
              </a:spcAft>
              <a:defRPr/>
            </a:pPr>
            <a:r>
              <a:rPr lang="en-US" sz="2400" b="1" dirty="0"/>
              <a:t>Alcoa</a:t>
            </a:r>
            <a:r>
              <a:rPr lang="en-US" sz="2400" dirty="0"/>
              <a:t> </a:t>
            </a:r>
          </a:p>
          <a:p>
            <a:pPr algn="l" rtl="0" fontAlgn="auto">
              <a:spcBef>
                <a:spcPts val="0"/>
              </a:spcBef>
              <a:spcAft>
                <a:spcPts val="0"/>
              </a:spcAft>
              <a:defRPr/>
            </a:pPr>
            <a:r>
              <a:rPr lang="en-US" sz="2400" dirty="0"/>
              <a:t>At Alcoa, our vision is to be the best company in the world--in the eyes of our customers, shareholders, communities and people. We expect and demand the best we have to offer by always keeping Alcoa's values top of mind.</a:t>
            </a:r>
          </a:p>
          <a:p>
            <a:pPr fontAlgn="auto">
              <a:spcBef>
                <a:spcPts val="0"/>
              </a:spcBef>
              <a:spcAft>
                <a:spcPts val="0"/>
              </a:spcAft>
              <a:defRPr/>
            </a:pPr>
            <a:endParaRPr lang="ar-SA" sz="2400" dirty="0"/>
          </a:p>
          <a:p>
            <a:pPr fontAlgn="auto">
              <a:spcBef>
                <a:spcPts val="0"/>
              </a:spcBef>
              <a:spcAft>
                <a:spcPts val="0"/>
              </a:spcAft>
              <a:defRPr/>
            </a:pPr>
            <a:r>
              <a:rPr lang="ar-SA" sz="2400" dirty="0"/>
              <a:t>في </a:t>
            </a:r>
            <a:r>
              <a:rPr lang="ar-SA" sz="2400" dirty="0" err="1"/>
              <a:t>ألكوا</a:t>
            </a:r>
            <a:r>
              <a:rPr lang="ar-SA" sz="2400" dirty="0"/>
              <a:t> ، رؤيتنا هي أن نكون أفضل شركة في العالم -- في نظر الزبائن والمساهمين والمجتمعات والناس. نحن نتوقع ونطلب أفضل ما يمكن أن نقدمه للحفاظ دائما على قيم </a:t>
            </a:r>
            <a:r>
              <a:rPr lang="ar-SA" sz="2400" dirty="0" err="1"/>
              <a:t>ألكوا</a:t>
            </a:r>
            <a:r>
              <a:rPr lang="ar-SA" sz="2400" dirty="0"/>
              <a:t> في القمة.</a:t>
            </a:r>
            <a:endParaRPr lang="en-US" sz="2400" dirty="0"/>
          </a:p>
          <a:p>
            <a:pPr algn="ctr" fontAlgn="auto">
              <a:spcBef>
                <a:spcPts val="0"/>
              </a:spcBef>
              <a:spcAft>
                <a:spcPts val="0"/>
              </a:spcAft>
              <a:defRPr/>
            </a:pPr>
            <a:endParaRPr lang="ar-SA" sz="2400" dirty="0"/>
          </a:p>
        </p:txBody>
      </p:sp>
      <p:sp>
        <p:nvSpPr>
          <p:cNvPr id="5" name="مستطيل مستدير الزوايا 4"/>
          <p:cNvSpPr/>
          <p:nvPr/>
        </p:nvSpPr>
        <p:spPr>
          <a:xfrm>
            <a:off x="3000375" y="714375"/>
            <a:ext cx="3000375"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en-US" dirty="0"/>
              <a:t>Sample of vision statement</a:t>
            </a:r>
            <a:endParaRPr lang="ar-SA"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714375" y="1214438"/>
            <a:ext cx="8072438" cy="542925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fontAlgn="auto">
              <a:spcBef>
                <a:spcPts val="0"/>
              </a:spcBef>
              <a:spcAft>
                <a:spcPts val="0"/>
              </a:spcAft>
              <a:defRPr/>
            </a:pPr>
            <a:r>
              <a:rPr lang="en-US" sz="2400" b="1" dirty="0"/>
              <a:t>Avery Dennison</a:t>
            </a:r>
            <a:endParaRPr lang="en-US" sz="2400" dirty="0"/>
          </a:p>
          <a:p>
            <a:pPr algn="l" rtl="0" fontAlgn="auto">
              <a:spcBef>
                <a:spcPts val="0"/>
              </a:spcBef>
              <a:spcAft>
                <a:spcPts val="0"/>
              </a:spcAft>
              <a:defRPr/>
            </a:pPr>
            <a:r>
              <a:rPr lang="en-US" sz="2400" dirty="0"/>
              <a:t>T</a:t>
            </a:r>
            <a:r>
              <a:rPr lang="en-US" sz="2400" b="1" dirty="0"/>
              <a:t>o</a:t>
            </a:r>
            <a:r>
              <a:rPr lang="en-US" sz="2400" dirty="0"/>
              <a:t> be the world leader in products, services and solutions that enable and transform the way consumers and businesses gather, manage, distribute and communicate information.</a:t>
            </a:r>
            <a:endParaRPr lang="en-US" dirty="0"/>
          </a:p>
          <a:p>
            <a:pPr algn="ctr" fontAlgn="auto">
              <a:spcBef>
                <a:spcPts val="0"/>
              </a:spcBef>
              <a:spcAft>
                <a:spcPts val="0"/>
              </a:spcAft>
              <a:defRPr/>
            </a:pPr>
            <a:endParaRPr lang="ar-SA" dirty="0"/>
          </a:p>
        </p:txBody>
      </p:sp>
      <p:sp>
        <p:nvSpPr>
          <p:cNvPr id="25603" name="مستطيل 4"/>
          <p:cNvSpPr>
            <a:spLocks noChangeArrowheads="1"/>
          </p:cNvSpPr>
          <p:nvPr/>
        </p:nvSpPr>
        <p:spPr bwMode="auto">
          <a:xfrm>
            <a:off x="1214438" y="4286250"/>
            <a:ext cx="7143750" cy="708025"/>
          </a:xfrm>
          <a:prstGeom prst="rect">
            <a:avLst/>
          </a:prstGeom>
          <a:noFill/>
          <a:ln w="9525">
            <a:noFill/>
            <a:miter lim="800000"/>
            <a:headEnd/>
            <a:tailEnd/>
          </a:ln>
        </p:spPr>
        <p:txBody>
          <a:bodyPr>
            <a:spAutoFit/>
          </a:bodyPr>
          <a:lstStyle/>
          <a:p>
            <a:r>
              <a:rPr lang="ar-SA" sz="2000">
                <a:solidFill>
                  <a:schemeClr val="bg1"/>
                </a:solidFill>
                <a:latin typeface="Constantia" pitchFamily="18" charset="0"/>
                <a:cs typeface="Majalla UI"/>
              </a:rPr>
              <a:t>أن تكون الرائدة عالميا في مجال المنتجات والخدمات والحلول القادرة على توجيه المستهلكين والأعمال التجارية في جمع وإدارة وتوزيع وإيصال المعلومات</a:t>
            </a:r>
          </a:p>
        </p:txBody>
      </p:sp>
      <p:sp>
        <p:nvSpPr>
          <p:cNvPr id="6" name="مستطيل مستدير الزوايا 5"/>
          <p:cNvSpPr/>
          <p:nvPr/>
        </p:nvSpPr>
        <p:spPr>
          <a:xfrm>
            <a:off x="3071813" y="857250"/>
            <a:ext cx="3000375"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en-US" dirty="0"/>
              <a:t>Sample of vision statement</a:t>
            </a:r>
            <a:endParaRPr lang="ar-S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714375" y="1285875"/>
            <a:ext cx="7858125" cy="5357813"/>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fontAlgn="auto">
              <a:spcBef>
                <a:spcPts val="0"/>
              </a:spcBef>
              <a:spcAft>
                <a:spcPts val="0"/>
              </a:spcAft>
              <a:defRPr/>
            </a:pPr>
            <a:endParaRPr lang="en-US" sz="2400" b="1" dirty="0"/>
          </a:p>
          <a:p>
            <a:pPr algn="l" rtl="0" fontAlgn="auto">
              <a:spcBef>
                <a:spcPts val="0"/>
              </a:spcBef>
              <a:spcAft>
                <a:spcPts val="0"/>
              </a:spcAft>
              <a:defRPr/>
            </a:pPr>
            <a:r>
              <a:rPr lang="en-US" sz="2400" b="1" dirty="0"/>
              <a:t>Ford</a:t>
            </a:r>
            <a:r>
              <a:rPr lang="en-US" sz="2400" dirty="0"/>
              <a:t> </a:t>
            </a:r>
          </a:p>
          <a:p>
            <a:pPr algn="l" rtl="0" fontAlgn="auto">
              <a:spcBef>
                <a:spcPts val="0"/>
              </a:spcBef>
              <a:spcAft>
                <a:spcPts val="0"/>
              </a:spcAft>
              <a:defRPr/>
            </a:pPr>
            <a:r>
              <a:rPr lang="en-US" sz="2400" dirty="0"/>
              <a:t>Early 1900s: Democratize the automobile</a:t>
            </a:r>
          </a:p>
          <a:p>
            <a:pPr algn="l" rtl="0" fontAlgn="auto">
              <a:spcBef>
                <a:spcPts val="0"/>
              </a:spcBef>
              <a:spcAft>
                <a:spcPts val="0"/>
              </a:spcAft>
              <a:defRPr/>
            </a:pPr>
            <a:r>
              <a:rPr lang="en-US" sz="2400" dirty="0"/>
              <a:t>Current: To become the world's leading Consumer Company for automotive products and services.</a:t>
            </a:r>
          </a:p>
          <a:p>
            <a:pPr algn="l" rtl="0" fontAlgn="auto">
              <a:spcBef>
                <a:spcPts val="0"/>
              </a:spcBef>
              <a:spcAft>
                <a:spcPts val="0"/>
              </a:spcAft>
              <a:defRPr/>
            </a:pPr>
            <a:endParaRPr lang="en-US" sz="2400" b="1" dirty="0"/>
          </a:p>
          <a:p>
            <a:pPr algn="l" rtl="0" fontAlgn="auto">
              <a:spcBef>
                <a:spcPts val="0"/>
              </a:spcBef>
              <a:spcAft>
                <a:spcPts val="0"/>
              </a:spcAft>
              <a:defRPr/>
            </a:pPr>
            <a:r>
              <a:rPr lang="en-US" sz="2400" b="1" dirty="0"/>
              <a:t>Honda</a:t>
            </a:r>
            <a:r>
              <a:rPr lang="en-US" sz="2400" dirty="0"/>
              <a:t> </a:t>
            </a:r>
          </a:p>
          <a:p>
            <a:pPr algn="l" rtl="0" fontAlgn="auto">
              <a:spcBef>
                <a:spcPts val="0"/>
              </a:spcBef>
              <a:spcAft>
                <a:spcPts val="0"/>
              </a:spcAft>
              <a:defRPr/>
            </a:pPr>
            <a:r>
              <a:rPr lang="en-US" sz="2400" dirty="0"/>
              <a:t>1970: We will destroy Yamaha</a:t>
            </a:r>
          </a:p>
          <a:p>
            <a:pPr algn="l" rtl="0" fontAlgn="auto">
              <a:spcBef>
                <a:spcPts val="0"/>
              </a:spcBef>
              <a:spcAft>
                <a:spcPts val="0"/>
              </a:spcAft>
              <a:defRPr/>
            </a:pPr>
            <a:r>
              <a:rPr lang="en-US" sz="2400" dirty="0"/>
              <a:t>Current: To Be a Company that Our Shareholders, Customers and Society Want</a:t>
            </a:r>
          </a:p>
          <a:p>
            <a:pPr algn="l" rtl="0" fontAlgn="auto">
              <a:spcBef>
                <a:spcPts val="0"/>
              </a:spcBef>
              <a:spcAft>
                <a:spcPts val="0"/>
              </a:spcAft>
              <a:defRPr/>
            </a:pPr>
            <a:endParaRPr lang="en-US" sz="2400" b="1" dirty="0"/>
          </a:p>
          <a:p>
            <a:pPr algn="l" rtl="0" fontAlgn="auto">
              <a:spcBef>
                <a:spcPts val="0"/>
              </a:spcBef>
              <a:spcAft>
                <a:spcPts val="0"/>
              </a:spcAft>
              <a:defRPr/>
            </a:pPr>
            <a:r>
              <a:rPr lang="en-US" sz="2400" b="1" dirty="0"/>
              <a:t>Nike</a:t>
            </a:r>
            <a:r>
              <a:rPr lang="en-US" sz="2400" dirty="0"/>
              <a:t> </a:t>
            </a:r>
          </a:p>
          <a:p>
            <a:pPr algn="l" rtl="0" fontAlgn="auto">
              <a:spcBef>
                <a:spcPts val="0"/>
              </a:spcBef>
              <a:spcAft>
                <a:spcPts val="0"/>
              </a:spcAft>
              <a:defRPr/>
            </a:pPr>
            <a:r>
              <a:rPr lang="en-US" sz="2400" dirty="0"/>
              <a:t>1960s: Crush Adidas</a:t>
            </a:r>
            <a:endParaRPr lang="ar-SA" sz="2400" dirty="0"/>
          </a:p>
        </p:txBody>
      </p:sp>
      <p:sp>
        <p:nvSpPr>
          <p:cNvPr id="6" name="مستطيل مستدير الزوايا 5"/>
          <p:cNvSpPr/>
          <p:nvPr/>
        </p:nvSpPr>
        <p:spPr>
          <a:xfrm>
            <a:off x="3071813" y="785813"/>
            <a:ext cx="3000375"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en-US" dirty="0"/>
              <a:t>Sample of vision statement</a:t>
            </a:r>
            <a:endParaRPr lang="ar-S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اوية مطوية 3"/>
          <p:cNvSpPr/>
          <p:nvPr/>
        </p:nvSpPr>
        <p:spPr>
          <a:xfrm>
            <a:off x="857250" y="1285875"/>
            <a:ext cx="7572375" cy="51435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fontAlgn="auto">
              <a:spcBef>
                <a:spcPts val="0"/>
              </a:spcBef>
              <a:spcAft>
                <a:spcPts val="0"/>
              </a:spcAft>
              <a:defRPr/>
            </a:pPr>
            <a:endParaRPr lang="en-US" sz="2400" b="1" dirty="0"/>
          </a:p>
          <a:p>
            <a:pPr algn="l" rtl="0" fontAlgn="auto">
              <a:spcBef>
                <a:spcPts val="0"/>
              </a:spcBef>
              <a:spcAft>
                <a:spcPts val="0"/>
              </a:spcAft>
              <a:defRPr/>
            </a:pPr>
            <a:endParaRPr lang="en-US" sz="2400" b="1" dirty="0"/>
          </a:p>
          <a:p>
            <a:pPr algn="l" rtl="0" fontAlgn="auto">
              <a:spcBef>
                <a:spcPts val="0"/>
              </a:spcBef>
              <a:spcAft>
                <a:spcPts val="0"/>
              </a:spcAft>
              <a:defRPr/>
            </a:pPr>
            <a:endParaRPr lang="en-US" sz="2400" b="1" dirty="0"/>
          </a:p>
          <a:p>
            <a:pPr algn="l" rtl="0" fontAlgn="auto">
              <a:spcBef>
                <a:spcPts val="0"/>
              </a:spcBef>
              <a:spcAft>
                <a:spcPts val="0"/>
              </a:spcAft>
              <a:defRPr/>
            </a:pPr>
            <a:r>
              <a:rPr lang="en-US" sz="2400" b="1" dirty="0"/>
              <a:t>"The Power to Be Your Best."</a:t>
            </a:r>
            <a:br>
              <a:rPr lang="en-US" sz="2400" b="1" dirty="0"/>
            </a:br>
            <a:r>
              <a:rPr lang="en-US" sz="2400" b="1" dirty="0"/>
              <a:t>Apple Computers Slogan</a:t>
            </a:r>
          </a:p>
          <a:p>
            <a:pPr algn="l" fontAlgn="auto">
              <a:spcBef>
                <a:spcPts val="0"/>
              </a:spcBef>
              <a:spcAft>
                <a:spcPts val="0"/>
              </a:spcAft>
              <a:defRPr/>
            </a:pPr>
            <a:endParaRPr lang="en-US" sz="2400" dirty="0"/>
          </a:p>
          <a:p>
            <a:pPr algn="l" fontAlgn="auto">
              <a:spcBef>
                <a:spcPts val="0"/>
              </a:spcBef>
              <a:spcAft>
                <a:spcPts val="0"/>
              </a:spcAft>
              <a:defRPr/>
            </a:pPr>
            <a:endParaRPr lang="en-US" sz="2400" dirty="0"/>
          </a:p>
          <a:p>
            <a:pPr algn="l" fontAlgn="auto">
              <a:spcBef>
                <a:spcPts val="0"/>
              </a:spcBef>
              <a:spcAft>
                <a:spcPts val="0"/>
              </a:spcAft>
              <a:defRPr/>
            </a:pPr>
            <a:r>
              <a:rPr lang="en-US" sz="2400" b="1" dirty="0"/>
              <a:t>"Imagination at work"</a:t>
            </a:r>
            <a:br>
              <a:rPr lang="en-US" sz="2400" b="1" dirty="0"/>
            </a:br>
            <a:r>
              <a:rPr lang="en-US" sz="2400" b="1" dirty="0"/>
              <a:t>General Electric Slogan</a:t>
            </a:r>
          </a:p>
          <a:p>
            <a:pPr algn="l" fontAlgn="auto">
              <a:spcBef>
                <a:spcPts val="0"/>
              </a:spcBef>
              <a:spcAft>
                <a:spcPts val="0"/>
              </a:spcAft>
              <a:defRPr/>
            </a:pPr>
            <a:endParaRPr lang="en-US" sz="2400" b="1" dirty="0"/>
          </a:p>
          <a:p>
            <a:pPr algn="l" fontAlgn="auto">
              <a:spcBef>
                <a:spcPts val="0"/>
              </a:spcBef>
              <a:spcAft>
                <a:spcPts val="0"/>
              </a:spcAft>
              <a:defRPr/>
            </a:pPr>
            <a:endParaRPr lang="en-US" sz="2400" b="1" dirty="0"/>
          </a:p>
          <a:p>
            <a:pPr algn="l" fontAlgn="auto">
              <a:spcBef>
                <a:spcPts val="0"/>
              </a:spcBef>
              <a:spcAft>
                <a:spcPts val="0"/>
              </a:spcAft>
              <a:defRPr/>
            </a:pPr>
            <a:r>
              <a:rPr lang="en-US" sz="2400" b="1" dirty="0"/>
              <a:t>"It keeps going, and going, and going..."</a:t>
            </a:r>
            <a:br>
              <a:rPr lang="en-US" sz="2400" b="1" dirty="0"/>
            </a:br>
            <a:r>
              <a:rPr lang="en-US" sz="2400" b="1" dirty="0"/>
              <a:t>Energizer Batteries Slogan</a:t>
            </a:r>
            <a:endParaRPr lang="ar-SA" dirty="0"/>
          </a:p>
        </p:txBody>
      </p:sp>
      <p:sp>
        <p:nvSpPr>
          <p:cNvPr id="5" name="مستطيل مستدير الزوايا 4"/>
          <p:cNvSpPr/>
          <p:nvPr/>
        </p:nvSpPr>
        <p:spPr>
          <a:xfrm>
            <a:off x="3000375" y="857250"/>
            <a:ext cx="3000375"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en-US" dirty="0"/>
              <a:t>Sample of vision slogan</a:t>
            </a:r>
            <a:endParaRPr lang="ar-SA"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
          <p:cNvSpPr>
            <a:spLocks noGrp="1"/>
          </p:cNvSpPr>
          <p:nvPr>
            <p:ph type="title"/>
          </p:nvPr>
        </p:nvSpPr>
        <p:spPr>
          <a:xfrm>
            <a:off x="500063" y="357188"/>
            <a:ext cx="8229600" cy="1143000"/>
          </a:xfrm>
        </p:spPr>
        <p:txBody>
          <a:bodyPr/>
          <a:lstStyle/>
          <a:p>
            <a:pPr algn="ctr"/>
            <a:r>
              <a:rPr lang="en-US" smtClean="0">
                <a:solidFill>
                  <a:schemeClr val="accent1"/>
                </a:solidFill>
                <a:cs typeface="Traditional Arabic" pitchFamily="2" charset="-78"/>
              </a:rPr>
              <a:t>Sample of logo</a:t>
            </a:r>
            <a:endParaRPr lang="ar-SA" smtClean="0">
              <a:solidFill>
                <a:schemeClr val="accent1"/>
              </a:solidFill>
            </a:endParaRPr>
          </a:p>
        </p:txBody>
      </p:sp>
      <p:pic>
        <p:nvPicPr>
          <p:cNvPr id="28675" name="Content Placeholder 4" descr="http://famouslogos.org/images/Famous-Logos.jpg"/>
          <p:cNvPicPr>
            <a:picLocks noGrp="1" noChangeAspect="1" noChangeArrowheads="1"/>
          </p:cNvPicPr>
          <p:nvPr>
            <p:ph idx="1"/>
          </p:nvPr>
        </p:nvPicPr>
        <p:blipFill>
          <a:blip r:embed="rId2" cstate="print"/>
          <a:srcRect/>
          <a:stretch>
            <a:fillRect/>
          </a:stretch>
        </p:blipFill>
        <p:spPr>
          <a:xfrm>
            <a:off x="981075" y="1649413"/>
            <a:ext cx="7305675" cy="4675187"/>
          </a:xfrm>
        </p:spPr>
      </p:pic>
      <p:sp>
        <p:nvSpPr>
          <p:cNvPr id="6" name="Rectangle 5"/>
          <p:cNvSpPr/>
          <p:nvPr/>
        </p:nvSpPr>
        <p:spPr>
          <a:xfrm>
            <a:off x="4500563" y="5143500"/>
            <a:ext cx="1000125" cy="1285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SA"/>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onda logo"/>
          <p:cNvPicPr>
            <a:picLocks noChangeAspect="1" noChangeArrowheads="1"/>
          </p:cNvPicPr>
          <p:nvPr/>
        </p:nvPicPr>
        <p:blipFill>
          <a:blip r:embed="rId2" cstate="print"/>
          <a:srcRect/>
          <a:stretch>
            <a:fillRect/>
          </a:stretch>
        </p:blipFill>
        <p:spPr bwMode="auto">
          <a:xfrm>
            <a:off x="0" y="1000125"/>
            <a:ext cx="4095750" cy="1214438"/>
          </a:xfrm>
          <a:prstGeom prst="rect">
            <a:avLst/>
          </a:prstGeom>
          <a:noFill/>
          <a:ln w="9525">
            <a:noFill/>
            <a:miter lim="800000"/>
            <a:headEnd/>
            <a:tailEnd/>
          </a:ln>
        </p:spPr>
      </p:pic>
      <p:pic>
        <p:nvPicPr>
          <p:cNvPr id="29699" name="Picture 4" descr="Nokia Logo"/>
          <p:cNvPicPr>
            <a:picLocks noChangeAspect="1" noChangeArrowheads="1"/>
          </p:cNvPicPr>
          <p:nvPr/>
        </p:nvPicPr>
        <p:blipFill>
          <a:blip r:embed="rId3" cstate="print"/>
          <a:srcRect/>
          <a:stretch>
            <a:fillRect/>
          </a:stretch>
        </p:blipFill>
        <p:spPr bwMode="auto">
          <a:xfrm>
            <a:off x="214313" y="2143125"/>
            <a:ext cx="3881437" cy="1354138"/>
          </a:xfrm>
          <a:prstGeom prst="rect">
            <a:avLst/>
          </a:prstGeom>
          <a:noFill/>
          <a:ln w="9525">
            <a:noFill/>
            <a:miter lim="800000"/>
            <a:headEnd/>
            <a:tailEnd/>
          </a:ln>
        </p:spPr>
      </p:pic>
      <p:pic>
        <p:nvPicPr>
          <p:cNvPr id="29700" name="Picture 6" descr="HP logo"/>
          <p:cNvPicPr>
            <a:picLocks noChangeAspect="1" noChangeArrowheads="1"/>
          </p:cNvPicPr>
          <p:nvPr/>
        </p:nvPicPr>
        <p:blipFill>
          <a:blip r:embed="rId4" cstate="print"/>
          <a:srcRect/>
          <a:stretch>
            <a:fillRect/>
          </a:stretch>
        </p:blipFill>
        <p:spPr bwMode="auto">
          <a:xfrm>
            <a:off x="204788" y="3571875"/>
            <a:ext cx="3890962" cy="1357313"/>
          </a:xfrm>
          <a:prstGeom prst="rect">
            <a:avLst/>
          </a:prstGeom>
          <a:noFill/>
          <a:ln w="9525">
            <a:noFill/>
            <a:miter lim="800000"/>
            <a:headEnd/>
            <a:tailEnd/>
          </a:ln>
        </p:spPr>
      </p:pic>
      <p:pic>
        <p:nvPicPr>
          <p:cNvPr id="29701" name="Picture 8" descr="Wikipedia Logo"/>
          <p:cNvPicPr>
            <a:picLocks noChangeAspect="1" noChangeArrowheads="1"/>
          </p:cNvPicPr>
          <p:nvPr/>
        </p:nvPicPr>
        <p:blipFill>
          <a:blip r:embed="rId5" cstate="print"/>
          <a:srcRect/>
          <a:stretch>
            <a:fillRect/>
          </a:stretch>
        </p:blipFill>
        <p:spPr bwMode="auto">
          <a:xfrm>
            <a:off x="142875" y="4929188"/>
            <a:ext cx="3929063" cy="1776412"/>
          </a:xfrm>
          <a:prstGeom prst="rect">
            <a:avLst/>
          </a:prstGeom>
          <a:noFill/>
          <a:ln w="9525">
            <a:noFill/>
            <a:miter lim="800000"/>
            <a:headEnd/>
            <a:tailEnd/>
          </a:ln>
        </p:spPr>
      </p:pic>
      <p:pic>
        <p:nvPicPr>
          <p:cNvPr id="29702" name="Picture 12" descr="Apple Logo"/>
          <p:cNvPicPr>
            <a:picLocks noChangeAspect="1" noChangeArrowheads="1"/>
          </p:cNvPicPr>
          <p:nvPr/>
        </p:nvPicPr>
        <p:blipFill>
          <a:blip r:embed="rId6" cstate="print"/>
          <a:srcRect/>
          <a:stretch>
            <a:fillRect/>
          </a:stretch>
        </p:blipFill>
        <p:spPr bwMode="auto">
          <a:xfrm>
            <a:off x="4429125" y="2000250"/>
            <a:ext cx="3143250" cy="1497013"/>
          </a:xfrm>
          <a:prstGeom prst="rect">
            <a:avLst/>
          </a:prstGeom>
          <a:noFill/>
          <a:ln w="9525">
            <a:noFill/>
            <a:miter lim="800000"/>
            <a:headEnd/>
            <a:tailEnd/>
          </a:ln>
        </p:spPr>
      </p:pic>
      <p:pic>
        <p:nvPicPr>
          <p:cNvPr id="29703" name="Picture 14" descr="Toyota Logo"/>
          <p:cNvPicPr>
            <a:picLocks noChangeAspect="1" noChangeArrowheads="1"/>
          </p:cNvPicPr>
          <p:nvPr/>
        </p:nvPicPr>
        <p:blipFill>
          <a:blip r:embed="rId7" cstate="print"/>
          <a:srcRect/>
          <a:stretch>
            <a:fillRect/>
          </a:stretch>
        </p:blipFill>
        <p:spPr bwMode="auto">
          <a:xfrm>
            <a:off x="4000500" y="857250"/>
            <a:ext cx="4095750" cy="1285875"/>
          </a:xfrm>
          <a:prstGeom prst="rect">
            <a:avLst/>
          </a:prstGeom>
          <a:noFill/>
          <a:ln w="9525">
            <a:noFill/>
            <a:miter lim="800000"/>
            <a:headEnd/>
            <a:tailEnd/>
          </a:ln>
        </p:spPr>
      </p:pic>
      <p:pic>
        <p:nvPicPr>
          <p:cNvPr id="29704" name="Picture 16" descr="Intel Logo"/>
          <p:cNvPicPr>
            <a:picLocks noChangeAspect="1" noChangeArrowheads="1"/>
          </p:cNvPicPr>
          <p:nvPr/>
        </p:nvPicPr>
        <p:blipFill>
          <a:blip r:embed="rId8" cstate="print"/>
          <a:srcRect/>
          <a:stretch>
            <a:fillRect/>
          </a:stretch>
        </p:blipFill>
        <p:spPr bwMode="auto">
          <a:xfrm>
            <a:off x="4286250" y="3571875"/>
            <a:ext cx="3738563" cy="1304925"/>
          </a:xfrm>
          <a:prstGeom prst="rect">
            <a:avLst/>
          </a:prstGeom>
          <a:noFill/>
          <a:ln w="9525">
            <a:noFill/>
            <a:miter lim="800000"/>
            <a:headEnd/>
            <a:tailEnd/>
          </a:ln>
        </p:spPr>
      </p:pic>
      <p:pic>
        <p:nvPicPr>
          <p:cNvPr id="29705" name="Picture 2" descr="burj_al_arab"/>
          <p:cNvPicPr>
            <a:picLocks noChangeAspect="1" noChangeArrowheads="1"/>
          </p:cNvPicPr>
          <p:nvPr/>
        </p:nvPicPr>
        <p:blipFill>
          <a:blip r:embed="rId9" cstate="print"/>
          <a:srcRect l="6070" t="4256" r="4128"/>
          <a:stretch>
            <a:fillRect/>
          </a:stretch>
        </p:blipFill>
        <p:spPr bwMode="auto">
          <a:xfrm>
            <a:off x="4214813" y="4786313"/>
            <a:ext cx="3590925" cy="1857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صر نائب للمحتوى 2"/>
          <p:cNvSpPr>
            <a:spLocks noGrp="1"/>
          </p:cNvSpPr>
          <p:nvPr>
            <p:ph idx="1"/>
          </p:nvPr>
        </p:nvSpPr>
        <p:spPr>
          <a:xfrm>
            <a:off x="500063" y="2071688"/>
            <a:ext cx="8229600" cy="4389437"/>
          </a:xfrm>
        </p:spPr>
        <p:txBody>
          <a:bodyPr/>
          <a:lstStyle/>
          <a:p>
            <a:r>
              <a:rPr lang="ar-SA" smtClean="0"/>
              <a:t>ماهي الرؤية التي يمكن أن تكون لإدارتك ؟</a:t>
            </a:r>
          </a:p>
          <a:p>
            <a:endParaRPr lang="ar-SA" smtClean="0"/>
          </a:p>
          <a:p>
            <a:r>
              <a:rPr lang="ar-SA" smtClean="0"/>
              <a:t>عناصر الرؤية</a:t>
            </a:r>
          </a:p>
          <a:p>
            <a:pPr>
              <a:buFont typeface="Wingdings" pitchFamily="2" charset="2"/>
              <a:buChar char="Ø"/>
            </a:pPr>
            <a:r>
              <a:rPr lang="ar-SA" smtClean="0"/>
              <a:t>العبارة</a:t>
            </a:r>
          </a:p>
          <a:p>
            <a:pPr>
              <a:buFont typeface="Wingdings" pitchFamily="2" charset="2"/>
              <a:buChar char="Ø"/>
            </a:pPr>
            <a:r>
              <a:rPr lang="ar-SA" smtClean="0"/>
              <a:t>الهتاف</a:t>
            </a:r>
          </a:p>
          <a:p>
            <a:pPr>
              <a:buFont typeface="Wingdings" pitchFamily="2" charset="2"/>
              <a:buChar char="Ø"/>
            </a:pPr>
            <a:r>
              <a:rPr lang="ar-SA" smtClean="0"/>
              <a:t>الشعار</a:t>
            </a:r>
          </a:p>
          <a:p>
            <a:pPr>
              <a:buFont typeface="Wingdings 2" pitchFamily="18" charset="2"/>
              <a:buNone/>
            </a:pPr>
            <a:endParaRPr lang="ar-SA" smtClean="0"/>
          </a:p>
        </p:txBody>
      </p:sp>
      <p:sp>
        <p:nvSpPr>
          <p:cNvPr id="4" name="مستطيل مستدير الزوايا 3"/>
          <p:cNvSpPr/>
          <p:nvPr/>
        </p:nvSpPr>
        <p:spPr>
          <a:xfrm>
            <a:off x="2214563" y="1000125"/>
            <a:ext cx="4572000" cy="7858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3600" dirty="0"/>
              <a:t>نشاط</a:t>
            </a:r>
          </a:p>
        </p:txBody>
      </p:sp>
      <p:sp>
        <p:nvSpPr>
          <p:cNvPr id="30724" name="مربع نص 4"/>
          <p:cNvSpPr txBox="1">
            <a:spLocks noChangeArrowheads="1"/>
          </p:cNvSpPr>
          <p:nvPr/>
        </p:nvSpPr>
        <p:spPr bwMode="auto">
          <a:xfrm>
            <a:off x="2143125" y="5143500"/>
            <a:ext cx="5072063" cy="646113"/>
          </a:xfrm>
          <a:prstGeom prst="rect">
            <a:avLst/>
          </a:prstGeom>
          <a:noFill/>
          <a:ln w="9525">
            <a:noFill/>
            <a:miter lim="800000"/>
            <a:headEnd/>
            <a:tailEnd/>
          </a:ln>
        </p:spPr>
        <p:txBody>
          <a:bodyPr>
            <a:spAutoFit/>
          </a:bodyPr>
          <a:lstStyle/>
          <a:p>
            <a:r>
              <a:rPr lang="ar-SA" sz="3600">
                <a:solidFill>
                  <a:srgbClr val="FF0000"/>
                </a:solidFill>
                <a:latin typeface="Constantia" pitchFamily="18" charset="0"/>
                <a:cs typeface="Majalla UI"/>
              </a:rPr>
              <a:t>الرؤية حلم الغد وبوصلة المستقبل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p:cNvSpPr/>
          <p:nvPr/>
        </p:nvSpPr>
        <p:spPr>
          <a:xfrm>
            <a:off x="1142976" y="1643073"/>
            <a:ext cx="6572250" cy="3286125"/>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SA"/>
          </a:p>
        </p:txBody>
      </p:sp>
      <p:sp>
        <p:nvSpPr>
          <p:cNvPr id="31746" name="Content Placeholder 2"/>
          <p:cNvSpPr>
            <a:spLocks noGrp="1"/>
          </p:cNvSpPr>
          <p:nvPr>
            <p:ph idx="4294967295"/>
          </p:nvPr>
        </p:nvSpPr>
        <p:spPr>
          <a:xfrm>
            <a:off x="357188" y="1928813"/>
            <a:ext cx="8229600" cy="4389437"/>
          </a:xfrm>
        </p:spPr>
        <p:txBody>
          <a:bodyPr/>
          <a:lstStyle/>
          <a:p>
            <a:pPr algn="ctr">
              <a:buFont typeface="Wingdings 2" pitchFamily="18" charset="2"/>
              <a:buNone/>
            </a:pPr>
            <a:r>
              <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الرسالة</a:t>
            </a:r>
            <a:endPar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endParaRPr>
          </a:p>
          <a:p>
            <a:pPr algn="ctr">
              <a:buFont typeface="Wingdings 2" pitchFamily="18" charset="2"/>
              <a:buNone/>
            </a:pPr>
            <a:r>
              <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MISSION</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algn="ctr"/>
            <a:r>
              <a:rPr lang="ar-SA" smtClean="0">
                <a:solidFill>
                  <a:schemeClr val="accent1"/>
                </a:solidFill>
                <a:latin typeface="Times New Roman" pitchFamily="18" charset="0"/>
                <a:cs typeface="Times New Roman" pitchFamily="18" charset="0"/>
              </a:rPr>
              <a:t>مضمون رسالة المؤسسة</a:t>
            </a:r>
          </a:p>
        </p:txBody>
      </p:sp>
      <p:sp>
        <p:nvSpPr>
          <p:cNvPr id="32771" name="Content Placeholder 2"/>
          <p:cNvSpPr>
            <a:spLocks noGrp="1"/>
          </p:cNvSpPr>
          <p:nvPr>
            <p:ph idx="1"/>
          </p:nvPr>
        </p:nvSpPr>
        <p:spPr/>
        <p:txBody>
          <a:bodyPr/>
          <a:lstStyle/>
          <a:p>
            <a:endParaRPr lang="ar-SA" smtClean="0"/>
          </a:p>
          <a:p>
            <a:pPr>
              <a:buFont typeface="Wingdings 2" pitchFamily="18" charset="2"/>
              <a:buNone/>
            </a:pPr>
            <a:r>
              <a:rPr lang="ar-SA" smtClean="0">
                <a:latin typeface="Times New Roman" pitchFamily="18" charset="0"/>
                <a:cs typeface="Times New Roman" pitchFamily="18" charset="0"/>
              </a:rPr>
              <a:t>1- لماذا وجدت المؤسسة وما هو عملها الرئيسي ؟</a:t>
            </a:r>
          </a:p>
          <a:p>
            <a:pPr>
              <a:buFont typeface="Wingdings 2" pitchFamily="18" charset="2"/>
              <a:buNone/>
            </a:pPr>
            <a:endParaRPr lang="ar-SA" smtClean="0">
              <a:latin typeface="Times New Roman" pitchFamily="18" charset="0"/>
              <a:cs typeface="Times New Roman" pitchFamily="18" charset="0"/>
            </a:endParaRPr>
          </a:p>
          <a:p>
            <a:pPr>
              <a:buFont typeface="Wingdings 2" pitchFamily="18" charset="2"/>
              <a:buNone/>
            </a:pPr>
            <a:r>
              <a:rPr lang="ar-SA" smtClean="0">
                <a:latin typeface="Times New Roman" pitchFamily="18" charset="0"/>
                <a:cs typeface="Times New Roman" pitchFamily="18" charset="0"/>
              </a:rPr>
              <a:t>2- لمن تقدم المؤسسة خدماتها او منتجاتها ؟</a:t>
            </a:r>
          </a:p>
          <a:p>
            <a:pPr>
              <a:buFont typeface="Wingdings 2" pitchFamily="18" charset="2"/>
              <a:buNone/>
            </a:pPr>
            <a:endParaRPr lang="ar-SA" smtClean="0">
              <a:latin typeface="Times New Roman" pitchFamily="18" charset="0"/>
              <a:cs typeface="Times New Roman" pitchFamily="18" charset="0"/>
            </a:endParaRPr>
          </a:p>
          <a:p>
            <a:pPr>
              <a:buFont typeface="Wingdings 2" pitchFamily="18" charset="2"/>
              <a:buNone/>
            </a:pPr>
            <a:r>
              <a:rPr lang="ar-SA" smtClean="0">
                <a:latin typeface="Times New Roman" pitchFamily="18" charset="0"/>
                <a:cs typeface="Times New Roman" pitchFamily="18" charset="0"/>
              </a:rPr>
              <a:t>3- كيف تؤدي المؤسسة عملها وتقدم خدماتها ؟</a:t>
            </a:r>
          </a:p>
          <a:p>
            <a:pPr>
              <a:buFont typeface="Wingdings 2" pitchFamily="18" charset="2"/>
              <a:buNone/>
            </a:pPr>
            <a:endParaRPr lang="ar-SA" smtClean="0">
              <a:latin typeface="Times New Roman" pitchFamily="18" charset="0"/>
              <a:cs typeface="Times New Roman" pitchFamily="18" charset="0"/>
            </a:endParaRPr>
          </a:p>
          <a:p>
            <a:pPr>
              <a:buFont typeface="Wingdings 2" pitchFamily="18" charset="2"/>
              <a:buNone/>
            </a:pPr>
            <a:r>
              <a:rPr lang="ar-SA" smtClean="0">
                <a:latin typeface="Times New Roman" pitchFamily="18" charset="0"/>
                <a:cs typeface="Times New Roman" pitchFamily="18" charset="0"/>
              </a:rPr>
              <a:t>4- المبادئ والقيم التي تتبناها ؟</a:t>
            </a:r>
            <a:endParaRPr lang="en-US" smtClean="0">
              <a:latin typeface="Times New Roman" pitchFamily="18" charset="0"/>
              <a:cs typeface="Times New Roman" pitchFamily="18" charset="0"/>
            </a:endParaRPr>
          </a:p>
          <a:p>
            <a:endParaRPr lang="ar-SA"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a:r>
              <a:rPr lang="ar-SA" sz="6000" smtClean="0">
                <a:solidFill>
                  <a:schemeClr val="accent1"/>
                </a:solidFill>
              </a:rPr>
              <a:t>الشروط</a:t>
            </a:r>
            <a:endParaRPr lang="en-US" sz="6000" smtClean="0">
              <a:solidFill>
                <a:schemeClr val="accent1"/>
              </a:solidFill>
              <a:cs typeface="Traditional Arabic" pitchFamily="2" charset="-78"/>
            </a:endParaRPr>
          </a:p>
        </p:txBody>
      </p:sp>
      <p:sp>
        <p:nvSpPr>
          <p:cNvPr id="33795" name="Rectangle 3"/>
          <p:cNvSpPr>
            <a:spLocks noGrp="1" noChangeArrowheads="1"/>
          </p:cNvSpPr>
          <p:nvPr>
            <p:ph type="body" idx="1"/>
          </p:nvPr>
        </p:nvSpPr>
        <p:spPr/>
        <p:txBody>
          <a:bodyPr/>
          <a:lstStyle/>
          <a:p>
            <a:r>
              <a:rPr lang="ar-SA" smtClean="0"/>
              <a:t>1- أن تكون مكتوبة</a:t>
            </a:r>
          </a:p>
          <a:p>
            <a:r>
              <a:rPr lang="ar-SA" smtClean="0"/>
              <a:t>2- أن تكون محددة</a:t>
            </a:r>
          </a:p>
          <a:p>
            <a:r>
              <a:rPr lang="ar-SA" smtClean="0"/>
              <a:t>3- أن تكون عامة</a:t>
            </a:r>
          </a:p>
          <a:p>
            <a:r>
              <a:rPr lang="ar-SA" smtClean="0"/>
              <a:t>4- أن تعد مشاركة من اعلى سلطة</a:t>
            </a:r>
            <a:endParaRPr lang="en-US" smtClean="0">
              <a:cs typeface="Majalla U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3074" name="Picture 2" descr="F:\yasser\IMG01040-20100402-2155.jpg"/>
          <p:cNvPicPr>
            <a:picLocks noGrp="1" noChangeAspect="1" noChangeArrowheads="1"/>
          </p:cNvPicPr>
          <p:nvPr>
            <p:ph idx="1"/>
          </p:nvPr>
        </p:nvPicPr>
        <p:blipFill>
          <a:blip r:embed="rId2" cstate="print"/>
          <a:srcRect/>
          <a:stretch>
            <a:fillRect/>
          </a:stretch>
        </p:blipFill>
        <p:spPr bwMode="auto">
          <a:xfrm>
            <a:off x="1645708" y="1935163"/>
            <a:ext cx="5852583" cy="4389437"/>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2071670" y="2714620"/>
            <a:ext cx="4929222" cy="1714512"/>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340" name="Rectangle 4"/>
          <p:cNvSpPr>
            <a:spLocks noGrp="1" noChangeArrowheads="1"/>
          </p:cNvSpPr>
          <p:nvPr>
            <p:ph type="title"/>
          </p:nvPr>
        </p:nvSpPr>
        <p:spPr>
          <a:xfrm>
            <a:off x="785786" y="2786058"/>
            <a:ext cx="7772400" cy="1143000"/>
          </a:xfrm>
        </p:spPr>
        <p:txBody>
          <a:bodyPr>
            <a:normAutofit/>
          </a:bodyPr>
          <a:lstStyle/>
          <a:p>
            <a:pPr algn="ctr" fontAlgn="auto">
              <a:spcAft>
                <a:spcPts val="0"/>
              </a:spcAft>
              <a:defRPr/>
            </a:pPr>
            <a:r>
              <a:rPr lang="ar-SA" sz="6000" dirty="0" smtClean="0">
                <a:solidFill>
                  <a:schemeClr val="tx1"/>
                </a:solidFill>
              </a:rPr>
              <a:t> خصائص </a:t>
            </a:r>
            <a:r>
              <a:rPr lang="ar-SA" sz="6000" dirty="0">
                <a:solidFill>
                  <a:schemeClr val="tx1"/>
                </a:solidFill>
              </a:rPr>
              <a:t>الرسالة الفعالة</a:t>
            </a:r>
            <a:endParaRPr lang="en-US" sz="60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685800" y="609600"/>
            <a:ext cx="7772400" cy="5699125"/>
          </a:xfrm>
        </p:spPr>
        <p:txBody>
          <a:bodyPr/>
          <a:lstStyle/>
          <a:p>
            <a:pPr algn="r" fontAlgn="auto">
              <a:spcAft>
                <a:spcPts val="0"/>
              </a:spcAft>
              <a:defRPr/>
            </a:pPr>
            <a:r>
              <a:rPr lang="ar-SA" sz="2800" dirty="0">
                <a:solidFill>
                  <a:schemeClr val="tx1"/>
                </a:solidFill>
                <a:latin typeface="Times New Roman" pitchFamily="18" charset="0"/>
                <a:cs typeface="Times New Roman" pitchFamily="18" charset="0"/>
              </a:rPr>
              <a:t>1- أن تكون مكتوبة وواضحة وسهلة الفهم</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2- أن تأتي مختصرة وقصيرة يسهل </a:t>
            </a:r>
            <a:r>
              <a:rPr lang="ar-SA" sz="2800" dirty="0" smtClean="0">
                <a:solidFill>
                  <a:schemeClr val="tx1"/>
                </a:solidFill>
                <a:latin typeface="Times New Roman" pitchFamily="18" charset="0"/>
                <a:cs typeface="Times New Roman" pitchFamily="18" charset="0"/>
              </a:rPr>
              <a:t>تفكرها</a:t>
            </a:r>
            <a:br>
              <a:rPr lang="ar-SA" sz="2800" dirty="0" smtClean="0">
                <a:solidFill>
                  <a:schemeClr val="tx1"/>
                </a:solidFill>
                <a:latin typeface="Times New Roman" pitchFamily="18" charset="0"/>
                <a:cs typeface="Times New Roman" pitchFamily="18" charset="0"/>
              </a:rPr>
            </a:br>
            <a:r>
              <a:rPr lang="en-US" sz="2800" dirty="0" smtClean="0">
                <a:solidFill>
                  <a:schemeClr val="tx1"/>
                </a:solidFill>
                <a:latin typeface="Times New Roman" pitchFamily="18" charset="0"/>
                <a:cs typeface="Times New Roman" pitchFamily="18" charset="0"/>
              </a:rPr>
              <a:t>( What ,Who ,Why , How </a:t>
            </a:r>
            <a:r>
              <a:rPr lang="ar-SA" sz="2800" dirty="0" smtClean="0">
                <a:solidFill>
                  <a:schemeClr val="tx1"/>
                </a:solidFill>
                <a:latin typeface="Times New Roman" pitchFamily="18" charset="0"/>
                <a:cs typeface="Times New Roman" pitchFamily="18" charset="0"/>
              </a:rPr>
              <a:t>3- تصنف ما علية الشركة (</a:t>
            </a:r>
            <a:br>
              <a:rPr lang="ar-SA" sz="2800" dirty="0" smtClean="0">
                <a:solidFill>
                  <a:schemeClr val="tx1"/>
                </a:solidFill>
                <a:latin typeface="Times New Roman" pitchFamily="18" charset="0"/>
                <a:cs typeface="Times New Roman" pitchFamily="18" charset="0"/>
              </a:rPr>
            </a:br>
            <a:r>
              <a:rPr lang="ar-SA" sz="2800" dirty="0" smtClean="0">
                <a:solidFill>
                  <a:schemeClr val="tx1"/>
                </a:solidFill>
                <a:latin typeface="Times New Roman" pitchFamily="18" charset="0"/>
                <a:cs typeface="Times New Roman" pitchFamily="18" charset="0"/>
              </a:rPr>
              <a:t>4- </a:t>
            </a:r>
            <a:r>
              <a:rPr lang="ar-SA" sz="2800" dirty="0">
                <a:solidFill>
                  <a:schemeClr val="tx1"/>
                </a:solidFill>
                <a:latin typeface="Times New Roman" pitchFamily="18" charset="0"/>
                <a:cs typeface="Times New Roman" pitchFamily="18" charset="0"/>
              </a:rPr>
              <a:t>تركز على محور إستراتيجي محدد</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5- تمثل المرجع الدائم للقرارات داخل المؤسسة</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6- تحاكي أعراف وقيم ومبادئ المؤسسة وفلسفتها ومعتقداتها</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7- تعكس معايير قابلة للتحقيق </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8- يتم صياغتها بطريقة تدفع الجميع لتبنيها كرسالة للمؤسسة</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9- الرسالة جملة مختصرة لا تتعدى 40 </a:t>
            </a:r>
            <a:r>
              <a:rPr lang="ar-SA" sz="2800" dirty="0" smtClean="0">
                <a:solidFill>
                  <a:schemeClr val="tx1"/>
                </a:solidFill>
                <a:latin typeface="Times New Roman" pitchFamily="18" charset="0"/>
                <a:cs typeface="Times New Roman" pitchFamily="18" charset="0"/>
              </a:rPr>
              <a:t>كلمة </a:t>
            </a:r>
            <a:r>
              <a:rPr lang="ar-SA" sz="2800" dirty="0">
                <a:solidFill>
                  <a:schemeClr val="tx1"/>
                </a:solidFill>
                <a:latin typeface="Times New Roman" pitchFamily="18" charset="0"/>
                <a:cs typeface="Times New Roman" pitchFamily="18" charset="0"/>
              </a:rPr>
              <a:t/>
            </a:r>
            <a:br>
              <a:rPr lang="ar-SA" sz="2800" dirty="0">
                <a:solidFill>
                  <a:schemeClr val="tx1"/>
                </a:solidFill>
                <a:latin typeface="Times New Roman" pitchFamily="18" charset="0"/>
                <a:cs typeface="Times New Roman" pitchFamily="18" charset="0"/>
              </a:rPr>
            </a:br>
            <a:r>
              <a:rPr lang="ar-SA" sz="2800" dirty="0">
                <a:solidFill>
                  <a:schemeClr val="tx1"/>
                </a:solidFill>
                <a:latin typeface="Times New Roman" pitchFamily="18" charset="0"/>
                <a:cs typeface="Times New Roman" pitchFamily="18" charset="0"/>
              </a:rPr>
              <a:t>10-  في تشكيلك للرسالة ابدأ من الرؤية</a:t>
            </a:r>
            <a:r>
              <a:rPr lang="en-US" dirty="0">
                <a:solidFill>
                  <a:schemeClr val="tx1"/>
                </a:solidFill>
                <a:latin typeface="Times New Roman" pitchFamily="18" charset="0"/>
                <a:cs typeface="Times New Roman" pitchFamily="18" charset="0"/>
              </a:rPr>
              <a:t/>
            </a:r>
            <a:br>
              <a:rPr lang="en-US" dirty="0">
                <a:solidFill>
                  <a:schemeClr val="tx1"/>
                </a:solidFill>
                <a:latin typeface="Times New Roman" pitchFamily="18" charset="0"/>
                <a:cs typeface="Times New Roman" pitchFamily="18" charset="0"/>
              </a:rPr>
            </a:br>
            <a:endParaRPr lang="en-US"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cstate="print"/>
          <a:srcRect/>
          <a:stretch>
            <a:fillRect/>
          </a:stretch>
        </p:blipFill>
        <p:spPr bwMode="auto">
          <a:xfrm>
            <a:off x="0" y="188913"/>
            <a:ext cx="9144000"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cstate="print"/>
          <a:srcRect/>
          <a:stretch>
            <a:fillRect/>
          </a:stretch>
        </p:blipFill>
        <p:spPr bwMode="auto">
          <a:xfrm>
            <a:off x="-180975" y="0"/>
            <a:ext cx="98647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2" cstate="print"/>
          <a:srcRect/>
          <a:stretch>
            <a:fillRect/>
          </a:stretch>
        </p:blipFill>
        <p:spPr bwMode="auto">
          <a:xfrm>
            <a:off x="0" y="26988"/>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2214563" y="2286000"/>
            <a:ext cx="4157662" cy="762000"/>
          </a:xfrm>
          <a:prstGeom prst="rect">
            <a:avLst/>
          </a:prstGeom>
          <a:solidFill>
            <a:schemeClr val="bg1"/>
          </a:solidFill>
          <a:ln w="9525">
            <a:noFill/>
            <a:miter lim="800000"/>
            <a:headEnd/>
            <a:tailEnd/>
          </a:ln>
        </p:spPr>
        <p:txBody>
          <a:bodyPr>
            <a:spAutoFit/>
          </a:bodyPr>
          <a:lstStyle/>
          <a:p>
            <a:r>
              <a:rPr lang="en-US" sz="4400" b="1" i="1">
                <a:latin typeface="Constantia" pitchFamily="18" charset="0"/>
                <a:cs typeface="Majalla UI"/>
              </a:rPr>
              <a:t>Otis</a:t>
            </a:r>
            <a:r>
              <a:rPr lang="en-US" sz="4400" b="1" i="1">
                <a:solidFill>
                  <a:schemeClr val="bg1"/>
                </a:solidFill>
                <a:latin typeface="Constantia" pitchFamily="18" charset="0"/>
                <a:cs typeface="Majalla UI"/>
              </a:rPr>
              <a:t>  </a:t>
            </a:r>
            <a:r>
              <a:rPr lang="en-US" sz="4400" b="1" i="1">
                <a:latin typeface="Constantia" pitchFamily="18" charset="0"/>
                <a:cs typeface="Majalla UI"/>
              </a:rPr>
              <a:t>Elevator</a:t>
            </a:r>
          </a:p>
        </p:txBody>
      </p:sp>
      <p:pic>
        <p:nvPicPr>
          <p:cNvPr id="39939" name="Picture 5" descr="FrontEscalators"/>
          <p:cNvPicPr>
            <a:picLocks noChangeAspect="1" noChangeArrowheads="1"/>
          </p:cNvPicPr>
          <p:nvPr/>
        </p:nvPicPr>
        <p:blipFill>
          <a:blip r:embed="rId2" cstate="print"/>
          <a:srcRect/>
          <a:stretch>
            <a:fillRect/>
          </a:stretch>
        </p:blipFill>
        <p:spPr bwMode="auto">
          <a:xfrm>
            <a:off x="7072313" y="1785938"/>
            <a:ext cx="1885950" cy="992187"/>
          </a:xfrm>
          <a:prstGeom prst="rect">
            <a:avLst/>
          </a:prstGeom>
          <a:noFill/>
          <a:ln w="9525">
            <a:noFill/>
            <a:miter lim="800000"/>
            <a:headEnd/>
            <a:tailEnd/>
          </a:ln>
        </p:spPr>
      </p:pic>
      <p:pic>
        <p:nvPicPr>
          <p:cNvPr id="39940" name="Picture 6" descr="FrontElevators"/>
          <p:cNvPicPr>
            <a:picLocks noChangeAspect="1" noChangeArrowheads="1"/>
          </p:cNvPicPr>
          <p:nvPr/>
        </p:nvPicPr>
        <p:blipFill>
          <a:blip r:embed="rId3" cstate="print"/>
          <a:srcRect/>
          <a:stretch>
            <a:fillRect/>
          </a:stretch>
        </p:blipFill>
        <p:spPr bwMode="auto">
          <a:xfrm>
            <a:off x="571500" y="1785938"/>
            <a:ext cx="1828800" cy="1016000"/>
          </a:xfrm>
          <a:prstGeom prst="rect">
            <a:avLst/>
          </a:prstGeom>
          <a:noFill/>
          <a:ln w="9525">
            <a:noFill/>
            <a:miter lim="800000"/>
            <a:headEnd/>
            <a:tailEnd/>
          </a:ln>
        </p:spPr>
      </p:pic>
      <p:sp>
        <p:nvSpPr>
          <p:cNvPr id="39941" name="Rectangle 7"/>
          <p:cNvSpPr>
            <a:spLocks noChangeArrowheads="1"/>
          </p:cNvSpPr>
          <p:nvPr/>
        </p:nvSpPr>
        <p:spPr bwMode="auto">
          <a:xfrm>
            <a:off x="684213" y="2708275"/>
            <a:ext cx="7273925" cy="2308225"/>
          </a:xfrm>
          <a:prstGeom prst="rect">
            <a:avLst/>
          </a:prstGeom>
          <a:noFill/>
          <a:ln w="9525">
            <a:noFill/>
            <a:miter lim="800000"/>
            <a:headEnd/>
            <a:tailEnd/>
          </a:ln>
        </p:spPr>
        <p:txBody>
          <a:bodyPr>
            <a:spAutoFit/>
          </a:bodyPr>
          <a:lstStyle/>
          <a:p>
            <a:pPr algn="ctr"/>
            <a:endParaRPr lang="en-US" sz="2400" b="1">
              <a:latin typeface="Constantia" pitchFamily="18" charset="0"/>
              <a:cs typeface="Majalla UI"/>
            </a:endParaRPr>
          </a:p>
          <a:p>
            <a:pPr algn="ctr"/>
            <a:r>
              <a:rPr lang="en-US" sz="2400" b="1">
                <a:latin typeface="Constantia" pitchFamily="18" charset="0"/>
                <a:cs typeface="Majalla UI"/>
              </a:rPr>
              <a:t>Our </a:t>
            </a:r>
            <a:r>
              <a:rPr lang="en-US" sz="2400" b="1" i="1">
                <a:solidFill>
                  <a:srgbClr val="FF0000"/>
                </a:solidFill>
                <a:latin typeface="Constantia" pitchFamily="18" charset="0"/>
                <a:cs typeface="Majalla UI"/>
              </a:rPr>
              <a:t>mission</a:t>
            </a:r>
            <a:r>
              <a:rPr lang="en-US" sz="2400" b="1">
                <a:latin typeface="Constantia" pitchFamily="18" charset="0"/>
                <a:cs typeface="Majalla UI"/>
              </a:rPr>
              <a:t> is to provide any customer a means</a:t>
            </a:r>
          </a:p>
          <a:p>
            <a:pPr algn="ctr"/>
            <a:r>
              <a:rPr lang="en-US" sz="2400" b="1">
                <a:latin typeface="Constantia" pitchFamily="18" charset="0"/>
                <a:cs typeface="Majalla UI"/>
              </a:rPr>
              <a:t> of moving people and things up, down, </a:t>
            </a:r>
          </a:p>
          <a:p>
            <a:pPr algn="ctr"/>
            <a:r>
              <a:rPr lang="en-US" sz="2400" b="1">
                <a:latin typeface="Constantia" pitchFamily="18" charset="0"/>
                <a:cs typeface="Majalla UI"/>
              </a:rPr>
              <a:t>and sideways over short distances with higher </a:t>
            </a:r>
          </a:p>
          <a:p>
            <a:pPr algn="ctr"/>
            <a:r>
              <a:rPr lang="en-US" sz="2400" b="1">
                <a:latin typeface="Constantia" pitchFamily="18" charset="0"/>
                <a:cs typeface="Majalla UI"/>
              </a:rPr>
              <a:t>reliability than any similar enterprise in the world.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spcBef>
                <a:spcPct val="20000"/>
              </a:spcBef>
              <a:buFontTx/>
              <a:buChar char="•"/>
            </a:pPr>
            <a:endParaRPr lang="en-US" sz="3200" b="1">
              <a:solidFill>
                <a:schemeClr val="tx2"/>
              </a:solidFill>
              <a:latin typeface="Constantia" pitchFamily="18" charset="0"/>
              <a:cs typeface="Majalla UI"/>
            </a:endParaRPr>
          </a:p>
          <a:p>
            <a:pPr marL="342900" indent="-342900">
              <a:spcBef>
                <a:spcPct val="20000"/>
              </a:spcBef>
            </a:pPr>
            <a:r>
              <a:rPr lang="en-US" sz="3200" b="1">
                <a:solidFill>
                  <a:schemeClr val="tx2"/>
                </a:solidFill>
                <a:latin typeface="Constantia" pitchFamily="18" charset="0"/>
                <a:cs typeface="Majalla UI"/>
              </a:rPr>
              <a:t>The </a:t>
            </a:r>
            <a:r>
              <a:rPr lang="en-US" sz="3200" b="1" i="1">
                <a:solidFill>
                  <a:srgbClr val="FF0000"/>
                </a:solidFill>
                <a:latin typeface="Constantia" pitchFamily="18" charset="0"/>
                <a:cs typeface="Majalla UI"/>
              </a:rPr>
              <a:t>mission</a:t>
            </a:r>
            <a:r>
              <a:rPr lang="en-US" sz="3200" b="1">
                <a:solidFill>
                  <a:schemeClr val="tx2"/>
                </a:solidFill>
                <a:latin typeface="Constantia" pitchFamily="18" charset="0"/>
                <a:cs typeface="Majalla UI"/>
              </a:rPr>
              <a:t> of the American Red Cross is to improve the quality of human life; to enhance self-reliance and concern for others; and to help people avoid, prepare for, and cope with emergencies.</a:t>
            </a:r>
          </a:p>
        </p:txBody>
      </p:sp>
      <p:sp>
        <p:nvSpPr>
          <p:cNvPr id="40963" name="Rectangle 5"/>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4000" b="1" i="1">
                <a:solidFill>
                  <a:schemeClr val="tx2"/>
                </a:solidFill>
                <a:latin typeface="Constantia" pitchFamily="18" charset="0"/>
                <a:cs typeface="Majalla UI"/>
              </a:rPr>
              <a:t>American  Red  Cross</a:t>
            </a:r>
            <a:br>
              <a:rPr lang="en-US" sz="4000" b="1" i="1">
                <a:solidFill>
                  <a:schemeClr val="tx2"/>
                </a:solidFill>
                <a:latin typeface="Constantia" pitchFamily="18" charset="0"/>
                <a:cs typeface="Majalla UI"/>
              </a:rPr>
            </a:br>
            <a:endParaRPr lang="en-US" sz="4000" b="1" i="1">
              <a:solidFill>
                <a:schemeClr val="tx2"/>
              </a:solidFill>
              <a:latin typeface="Constantia" pitchFamily="18" charset="0"/>
              <a:cs typeface="Majalla UI"/>
            </a:endParaRPr>
          </a:p>
        </p:txBody>
      </p:sp>
      <p:grpSp>
        <p:nvGrpSpPr>
          <p:cNvPr id="2" name="Group 6"/>
          <p:cNvGrpSpPr>
            <a:grpSpLocks/>
          </p:cNvGrpSpPr>
          <p:nvPr/>
        </p:nvGrpSpPr>
        <p:grpSpPr bwMode="auto">
          <a:xfrm>
            <a:off x="285750" y="1428750"/>
            <a:ext cx="1598613" cy="1173163"/>
            <a:chOff x="158" y="769"/>
            <a:chExt cx="893" cy="739"/>
          </a:xfrm>
        </p:grpSpPr>
        <p:grpSp>
          <p:nvGrpSpPr>
            <p:cNvPr id="3" name="Group 7"/>
            <p:cNvGrpSpPr>
              <a:grpSpLocks/>
            </p:cNvGrpSpPr>
            <p:nvPr/>
          </p:nvGrpSpPr>
          <p:grpSpPr bwMode="auto">
            <a:xfrm>
              <a:off x="914" y="1234"/>
              <a:ext cx="117" cy="222"/>
              <a:chOff x="914" y="1234"/>
              <a:chExt cx="117" cy="222"/>
            </a:xfrm>
          </p:grpSpPr>
          <p:sp>
            <p:nvSpPr>
              <p:cNvPr id="41092" name="Rectangle 8"/>
              <p:cNvSpPr>
                <a:spLocks noChangeArrowheads="1"/>
              </p:cNvSpPr>
              <p:nvPr/>
            </p:nvSpPr>
            <p:spPr bwMode="auto">
              <a:xfrm>
                <a:off x="954" y="1234"/>
                <a:ext cx="36" cy="222"/>
              </a:xfrm>
              <a:prstGeom prst="rect">
                <a:avLst/>
              </a:prstGeom>
              <a:solidFill>
                <a:srgbClr val="000000"/>
              </a:solidFill>
              <a:ln w="9525">
                <a:noFill/>
                <a:miter lim="800000"/>
                <a:headEnd/>
                <a:tailEnd/>
              </a:ln>
            </p:spPr>
            <p:txBody>
              <a:bodyPr/>
              <a:lstStyle/>
              <a:p>
                <a:endParaRPr lang="ar-SA">
                  <a:latin typeface="Constantia" pitchFamily="18" charset="0"/>
                  <a:cs typeface="Majalla UI"/>
                </a:endParaRPr>
              </a:p>
            </p:txBody>
          </p:sp>
          <p:sp>
            <p:nvSpPr>
              <p:cNvPr id="41093" name="Oval 9"/>
              <p:cNvSpPr>
                <a:spLocks noChangeArrowheads="1"/>
              </p:cNvSpPr>
              <p:nvPr/>
            </p:nvSpPr>
            <p:spPr bwMode="auto">
              <a:xfrm>
                <a:off x="942" y="1234"/>
                <a:ext cx="89" cy="222"/>
              </a:xfrm>
              <a:prstGeom prst="ellipse">
                <a:avLst/>
              </a:prstGeom>
              <a:solidFill>
                <a:srgbClr val="000000"/>
              </a:solidFill>
              <a:ln w="9525">
                <a:noFill/>
                <a:round/>
                <a:headEnd/>
                <a:tailEnd/>
              </a:ln>
            </p:spPr>
            <p:txBody>
              <a:bodyPr/>
              <a:lstStyle/>
              <a:p>
                <a:endParaRPr lang="ar-SA">
                  <a:latin typeface="Constantia" pitchFamily="18" charset="0"/>
                  <a:cs typeface="Majalla UI"/>
                </a:endParaRPr>
              </a:p>
            </p:txBody>
          </p:sp>
          <p:sp>
            <p:nvSpPr>
              <p:cNvPr id="41094" name="Oval 10"/>
              <p:cNvSpPr>
                <a:spLocks noChangeArrowheads="1"/>
              </p:cNvSpPr>
              <p:nvPr/>
            </p:nvSpPr>
            <p:spPr bwMode="auto">
              <a:xfrm>
                <a:off x="914" y="1234"/>
                <a:ext cx="90" cy="222"/>
              </a:xfrm>
              <a:prstGeom prst="ellipse">
                <a:avLst/>
              </a:prstGeom>
              <a:solidFill>
                <a:srgbClr val="000000"/>
              </a:solidFill>
              <a:ln w="9525">
                <a:noFill/>
                <a:round/>
                <a:headEnd/>
                <a:tailEnd/>
              </a:ln>
            </p:spPr>
            <p:txBody>
              <a:bodyPr/>
              <a:lstStyle/>
              <a:p>
                <a:endParaRPr lang="ar-SA">
                  <a:latin typeface="Constantia" pitchFamily="18" charset="0"/>
                  <a:cs typeface="Majalla UI"/>
                </a:endParaRPr>
              </a:p>
            </p:txBody>
          </p:sp>
        </p:grpSp>
        <p:grpSp>
          <p:nvGrpSpPr>
            <p:cNvPr id="4" name="Group 11"/>
            <p:cNvGrpSpPr>
              <a:grpSpLocks/>
            </p:cNvGrpSpPr>
            <p:nvPr/>
          </p:nvGrpSpPr>
          <p:grpSpPr bwMode="auto">
            <a:xfrm>
              <a:off x="158" y="769"/>
              <a:ext cx="893" cy="739"/>
              <a:chOff x="158" y="769"/>
              <a:chExt cx="893" cy="739"/>
            </a:xfrm>
          </p:grpSpPr>
          <p:grpSp>
            <p:nvGrpSpPr>
              <p:cNvPr id="5" name="Group 12"/>
              <p:cNvGrpSpPr>
                <a:grpSpLocks/>
              </p:cNvGrpSpPr>
              <p:nvPr/>
            </p:nvGrpSpPr>
            <p:grpSpPr bwMode="auto">
              <a:xfrm>
                <a:off x="255" y="1161"/>
                <a:ext cx="539" cy="347"/>
                <a:chOff x="255" y="1161"/>
                <a:chExt cx="539" cy="347"/>
              </a:xfrm>
            </p:grpSpPr>
            <p:grpSp>
              <p:nvGrpSpPr>
                <p:cNvPr id="6" name="Group 13"/>
                <p:cNvGrpSpPr>
                  <a:grpSpLocks/>
                </p:cNvGrpSpPr>
                <p:nvPr/>
              </p:nvGrpSpPr>
              <p:grpSpPr bwMode="auto">
                <a:xfrm>
                  <a:off x="652" y="1238"/>
                  <a:ext cx="142" cy="270"/>
                  <a:chOff x="652" y="1238"/>
                  <a:chExt cx="142" cy="270"/>
                </a:xfrm>
              </p:grpSpPr>
              <p:sp>
                <p:nvSpPr>
                  <p:cNvPr id="41081" name="Freeform 14"/>
                  <p:cNvSpPr>
                    <a:spLocks/>
                  </p:cNvSpPr>
                  <p:nvPr/>
                </p:nvSpPr>
                <p:spPr bwMode="auto">
                  <a:xfrm>
                    <a:off x="652" y="1238"/>
                    <a:ext cx="114" cy="121"/>
                  </a:xfrm>
                  <a:custGeom>
                    <a:avLst/>
                    <a:gdLst>
                      <a:gd name="T0" fmla="*/ 314 w 456"/>
                      <a:gd name="T1" fmla="*/ 25 h 363"/>
                      <a:gd name="T2" fmla="*/ 180 w 456"/>
                      <a:gd name="T3" fmla="*/ 0 h 363"/>
                      <a:gd name="T4" fmla="*/ 115 w 456"/>
                      <a:gd name="T5" fmla="*/ 5 h 363"/>
                      <a:gd name="T6" fmla="*/ 86 w 456"/>
                      <a:gd name="T7" fmla="*/ 35 h 363"/>
                      <a:gd name="T8" fmla="*/ 43 w 456"/>
                      <a:gd name="T9" fmla="*/ 112 h 363"/>
                      <a:gd name="T10" fmla="*/ 22 w 456"/>
                      <a:gd name="T11" fmla="*/ 138 h 363"/>
                      <a:gd name="T12" fmla="*/ 8 w 456"/>
                      <a:gd name="T13" fmla="*/ 200 h 363"/>
                      <a:gd name="T14" fmla="*/ 0 w 456"/>
                      <a:gd name="T15" fmla="*/ 363 h 363"/>
                      <a:gd name="T16" fmla="*/ 456 w 456"/>
                      <a:gd name="T17" fmla="*/ 270 h 363"/>
                      <a:gd name="T18" fmla="*/ 430 w 456"/>
                      <a:gd name="T19" fmla="*/ 149 h 363"/>
                      <a:gd name="T20" fmla="*/ 400 w 456"/>
                      <a:gd name="T21" fmla="*/ 92 h 363"/>
                      <a:gd name="T22" fmla="*/ 362 w 456"/>
                      <a:gd name="T23" fmla="*/ 51 h 363"/>
                      <a:gd name="T24" fmla="*/ 314 w 456"/>
                      <a:gd name="T25" fmla="*/ 25 h 36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6"/>
                      <a:gd name="T40" fmla="*/ 0 h 363"/>
                      <a:gd name="T41" fmla="*/ 456 w 456"/>
                      <a:gd name="T42" fmla="*/ 363 h 36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6" h="363">
                        <a:moveTo>
                          <a:pt x="314" y="25"/>
                        </a:moveTo>
                        <a:lnTo>
                          <a:pt x="180" y="0"/>
                        </a:lnTo>
                        <a:lnTo>
                          <a:pt x="115" y="5"/>
                        </a:lnTo>
                        <a:lnTo>
                          <a:pt x="86" y="35"/>
                        </a:lnTo>
                        <a:lnTo>
                          <a:pt x="43" y="112"/>
                        </a:lnTo>
                        <a:lnTo>
                          <a:pt x="22" y="138"/>
                        </a:lnTo>
                        <a:lnTo>
                          <a:pt x="8" y="200"/>
                        </a:lnTo>
                        <a:lnTo>
                          <a:pt x="0" y="363"/>
                        </a:lnTo>
                        <a:lnTo>
                          <a:pt x="456" y="270"/>
                        </a:lnTo>
                        <a:lnTo>
                          <a:pt x="430" y="149"/>
                        </a:lnTo>
                        <a:lnTo>
                          <a:pt x="400" y="92"/>
                        </a:lnTo>
                        <a:lnTo>
                          <a:pt x="362" y="51"/>
                        </a:lnTo>
                        <a:lnTo>
                          <a:pt x="314" y="25"/>
                        </a:lnTo>
                        <a:close/>
                      </a:path>
                    </a:pathLst>
                  </a:custGeom>
                  <a:solidFill>
                    <a:srgbClr val="000000"/>
                  </a:solidFill>
                  <a:ln w="3175">
                    <a:solidFill>
                      <a:srgbClr val="000000"/>
                    </a:solidFill>
                    <a:round/>
                    <a:headEnd/>
                    <a:tailEnd/>
                  </a:ln>
                </p:spPr>
                <p:txBody>
                  <a:bodyPr/>
                  <a:lstStyle/>
                  <a:p>
                    <a:endParaRPr lang="ar-SA">
                      <a:latin typeface="Constantia" pitchFamily="18" charset="0"/>
                      <a:cs typeface="Majalla UI"/>
                    </a:endParaRPr>
                  </a:p>
                </p:txBody>
              </p:sp>
              <p:grpSp>
                <p:nvGrpSpPr>
                  <p:cNvPr id="7" name="Group 15"/>
                  <p:cNvGrpSpPr>
                    <a:grpSpLocks/>
                  </p:cNvGrpSpPr>
                  <p:nvPr/>
                </p:nvGrpSpPr>
                <p:grpSpPr bwMode="auto">
                  <a:xfrm>
                    <a:off x="665" y="1279"/>
                    <a:ext cx="129" cy="229"/>
                    <a:chOff x="665" y="1279"/>
                    <a:chExt cx="129" cy="229"/>
                  </a:xfrm>
                </p:grpSpPr>
                <p:grpSp>
                  <p:nvGrpSpPr>
                    <p:cNvPr id="8" name="Group 16"/>
                    <p:cNvGrpSpPr>
                      <a:grpSpLocks/>
                    </p:cNvGrpSpPr>
                    <p:nvPr/>
                  </p:nvGrpSpPr>
                  <p:grpSpPr bwMode="auto">
                    <a:xfrm>
                      <a:off x="665" y="1279"/>
                      <a:ext cx="129" cy="229"/>
                      <a:chOff x="665" y="1279"/>
                      <a:chExt cx="129" cy="229"/>
                    </a:xfrm>
                  </p:grpSpPr>
                  <p:sp>
                    <p:nvSpPr>
                      <p:cNvPr id="41089" name="Oval 17"/>
                      <p:cNvSpPr>
                        <a:spLocks noChangeArrowheads="1"/>
                      </p:cNvSpPr>
                      <p:nvPr/>
                    </p:nvSpPr>
                    <p:spPr bwMode="auto">
                      <a:xfrm>
                        <a:off x="703" y="1279"/>
                        <a:ext cx="91" cy="228"/>
                      </a:xfrm>
                      <a:prstGeom prst="ellipse">
                        <a:avLst/>
                      </a:prstGeom>
                      <a:solidFill>
                        <a:srgbClr val="000000"/>
                      </a:solidFill>
                      <a:ln w="9525">
                        <a:noFill/>
                        <a:round/>
                        <a:headEnd/>
                        <a:tailEnd/>
                      </a:ln>
                    </p:spPr>
                    <p:txBody>
                      <a:bodyPr/>
                      <a:lstStyle/>
                      <a:p>
                        <a:endParaRPr lang="ar-SA">
                          <a:latin typeface="Constantia" pitchFamily="18" charset="0"/>
                          <a:cs typeface="Majalla UI"/>
                        </a:endParaRPr>
                      </a:p>
                    </p:txBody>
                  </p:sp>
                  <p:sp>
                    <p:nvSpPr>
                      <p:cNvPr id="41090" name="Rectangle 18"/>
                      <p:cNvSpPr>
                        <a:spLocks noChangeArrowheads="1"/>
                      </p:cNvSpPr>
                      <p:nvPr/>
                    </p:nvSpPr>
                    <p:spPr bwMode="auto">
                      <a:xfrm>
                        <a:off x="709" y="1279"/>
                        <a:ext cx="40" cy="229"/>
                      </a:xfrm>
                      <a:prstGeom prst="rect">
                        <a:avLst/>
                      </a:prstGeom>
                      <a:solidFill>
                        <a:srgbClr val="000000"/>
                      </a:solidFill>
                      <a:ln w="9525">
                        <a:noFill/>
                        <a:miter lim="800000"/>
                        <a:headEnd/>
                        <a:tailEnd/>
                      </a:ln>
                    </p:spPr>
                    <p:txBody>
                      <a:bodyPr/>
                      <a:lstStyle/>
                      <a:p>
                        <a:endParaRPr lang="ar-SA">
                          <a:latin typeface="Constantia" pitchFamily="18" charset="0"/>
                          <a:cs typeface="Majalla UI"/>
                        </a:endParaRPr>
                      </a:p>
                    </p:txBody>
                  </p:sp>
                  <p:sp>
                    <p:nvSpPr>
                      <p:cNvPr id="41091" name="Oval 19"/>
                      <p:cNvSpPr>
                        <a:spLocks noChangeArrowheads="1"/>
                      </p:cNvSpPr>
                      <p:nvPr/>
                    </p:nvSpPr>
                    <p:spPr bwMode="auto">
                      <a:xfrm>
                        <a:off x="665" y="1279"/>
                        <a:ext cx="92" cy="228"/>
                      </a:xfrm>
                      <a:prstGeom prst="ellipse">
                        <a:avLst/>
                      </a:prstGeom>
                      <a:solidFill>
                        <a:srgbClr val="000000"/>
                      </a:solidFill>
                      <a:ln w="9525">
                        <a:noFill/>
                        <a:round/>
                        <a:headEnd/>
                        <a:tailEnd/>
                      </a:ln>
                    </p:spPr>
                    <p:txBody>
                      <a:bodyPr/>
                      <a:lstStyle/>
                      <a:p>
                        <a:endParaRPr lang="ar-SA">
                          <a:latin typeface="Constantia" pitchFamily="18" charset="0"/>
                          <a:cs typeface="Majalla UI"/>
                        </a:endParaRPr>
                      </a:p>
                    </p:txBody>
                  </p:sp>
                </p:grpSp>
                <p:grpSp>
                  <p:nvGrpSpPr>
                    <p:cNvPr id="9" name="Group 20"/>
                    <p:cNvGrpSpPr>
                      <a:grpSpLocks/>
                    </p:cNvGrpSpPr>
                    <p:nvPr/>
                  </p:nvGrpSpPr>
                  <p:grpSpPr bwMode="auto">
                    <a:xfrm>
                      <a:off x="685" y="1331"/>
                      <a:ext cx="48" cy="123"/>
                      <a:chOff x="685" y="1331"/>
                      <a:chExt cx="48" cy="123"/>
                    </a:xfrm>
                  </p:grpSpPr>
                  <p:sp>
                    <p:nvSpPr>
                      <p:cNvPr id="41085" name="Oval 21"/>
                      <p:cNvSpPr>
                        <a:spLocks noChangeArrowheads="1"/>
                      </p:cNvSpPr>
                      <p:nvPr/>
                    </p:nvSpPr>
                    <p:spPr bwMode="auto">
                      <a:xfrm>
                        <a:off x="685" y="1331"/>
                        <a:ext cx="48" cy="123"/>
                      </a:xfrm>
                      <a:prstGeom prst="ellipse">
                        <a:avLst/>
                      </a:pr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grpSp>
                    <p:nvGrpSpPr>
                      <p:cNvPr id="10" name="Group 22"/>
                      <p:cNvGrpSpPr>
                        <a:grpSpLocks/>
                      </p:cNvGrpSpPr>
                      <p:nvPr/>
                    </p:nvGrpSpPr>
                    <p:grpSpPr bwMode="auto">
                      <a:xfrm>
                        <a:off x="689" y="1331"/>
                        <a:ext cx="43" cy="120"/>
                        <a:chOff x="689" y="1331"/>
                        <a:chExt cx="43" cy="120"/>
                      </a:xfrm>
                    </p:grpSpPr>
                    <p:sp>
                      <p:nvSpPr>
                        <p:cNvPr id="41087" name="Oval 23"/>
                        <p:cNvSpPr>
                          <a:spLocks noChangeArrowheads="1"/>
                        </p:cNvSpPr>
                        <p:nvPr/>
                      </p:nvSpPr>
                      <p:spPr bwMode="auto">
                        <a:xfrm>
                          <a:off x="689" y="1331"/>
                          <a:ext cx="43" cy="120"/>
                        </a:xfrm>
                        <a:prstGeom prst="ellipse">
                          <a:avLst/>
                        </a:prstGeom>
                        <a:solidFill>
                          <a:srgbClr val="808080"/>
                        </a:solidFill>
                        <a:ln w="3175">
                          <a:solidFill>
                            <a:srgbClr val="C0C0C0"/>
                          </a:solidFill>
                          <a:round/>
                          <a:headEnd/>
                          <a:tailEnd/>
                        </a:ln>
                      </p:spPr>
                      <p:txBody>
                        <a:bodyPr/>
                        <a:lstStyle/>
                        <a:p>
                          <a:endParaRPr lang="ar-SA">
                            <a:latin typeface="Constantia" pitchFamily="18" charset="0"/>
                            <a:cs typeface="Majalla UI"/>
                          </a:endParaRPr>
                        </a:p>
                      </p:txBody>
                    </p:sp>
                    <p:sp>
                      <p:nvSpPr>
                        <p:cNvPr id="41088" name="Oval 24"/>
                        <p:cNvSpPr>
                          <a:spLocks noChangeArrowheads="1"/>
                        </p:cNvSpPr>
                        <p:nvPr/>
                      </p:nvSpPr>
                      <p:spPr bwMode="auto">
                        <a:xfrm>
                          <a:off x="694" y="1347"/>
                          <a:ext cx="33" cy="92"/>
                        </a:xfrm>
                        <a:prstGeom prst="ellipse">
                          <a:avLst/>
                        </a:prstGeom>
                        <a:solidFill>
                          <a:srgbClr val="C0C0C0"/>
                        </a:solidFill>
                        <a:ln w="9525">
                          <a:noFill/>
                          <a:round/>
                          <a:headEnd/>
                          <a:tailEnd/>
                        </a:ln>
                      </p:spPr>
                      <p:txBody>
                        <a:bodyPr/>
                        <a:lstStyle/>
                        <a:p>
                          <a:endParaRPr lang="ar-SA">
                            <a:latin typeface="Constantia" pitchFamily="18" charset="0"/>
                            <a:cs typeface="Majalla UI"/>
                          </a:endParaRPr>
                        </a:p>
                      </p:txBody>
                    </p:sp>
                  </p:grpSp>
                </p:grpSp>
              </p:grpSp>
            </p:grpSp>
            <p:grpSp>
              <p:nvGrpSpPr>
                <p:cNvPr id="11" name="Group 25"/>
                <p:cNvGrpSpPr>
                  <a:grpSpLocks/>
                </p:cNvGrpSpPr>
                <p:nvPr/>
              </p:nvGrpSpPr>
              <p:grpSpPr bwMode="auto">
                <a:xfrm>
                  <a:off x="255" y="1161"/>
                  <a:ext cx="117" cy="239"/>
                  <a:chOff x="255" y="1161"/>
                  <a:chExt cx="117" cy="239"/>
                </a:xfrm>
              </p:grpSpPr>
              <p:sp>
                <p:nvSpPr>
                  <p:cNvPr id="41072" name="Freeform 26"/>
                  <p:cNvSpPr>
                    <a:spLocks/>
                  </p:cNvSpPr>
                  <p:nvPr/>
                </p:nvSpPr>
                <p:spPr bwMode="auto">
                  <a:xfrm>
                    <a:off x="255" y="1161"/>
                    <a:ext cx="91" cy="192"/>
                  </a:xfrm>
                  <a:custGeom>
                    <a:avLst/>
                    <a:gdLst>
                      <a:gd name="T0" fmla="*/ 30 w 363"/>
                      <a:gd name="T1" fmla="*/ 42 h 577"/>
                      <a:gd name="T2" fmla="*/ 13 w 363"/>
                      <a:gd name="T3" fmla="*/ 494 h 577"/>
                      <a:gd name="T4" fmla="*/ 5 w 363"/>
                      <a:gd name="T5" fmla="*/ 551 h 577"/>
                      <a:gd name="T6" fmla="*/ 0 w 363"/>
                      <a:gd name="T7" fmla="*/ 577 h 577"/>
                      <a:gd name="T8" fmla="*/ 224 w 363"/>
                      <a:gd name="T9" fmla="*/ 466 h 577"/>
                      <a:gd name="T10" fmla="*/ 363 w 363"/>
                      <a:gd name="T11" fmla="*/ 363 h 577"/>
                      <a:gd name="T12" fmla="*/ 363 w 363"/>
                      <a:gd name="T13" fmla="*/ 214 h 577"/>
                      <a:gd name="T14" fmla="*/ 345 w 363"/>
                      <a:gd name="T15" fmla="*/ 0 h 577"/>
                      <a:gd name="T16" fmla="*/ 30 w 363"/>
                      <a:gd name="T17" fmla="*/ 42 h 5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3"/>
                      <a:gd name="T28" fmla="*/ 0 h 577"/>
                      <a:gd name="T29" fmla="*/ 363 w 363"/>
                      <a:gd name="T30" fmla="*/ 577 h 5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3" h="577">
                        <a:moveTo>
                          <a:pt x="30" y="42"/>
                        </a:moveTo>
                        <a:lnTo>
                          <a:pt x="13" y="494"/>
                        </a:lnTo>
                        <a:lnTo>
                          <a:pt x="5" y="551"/>
                        </a:lnTo>
                        <a:lnTo>
                          <a:pt x="0" y="577"/>
                        </a:lnTo>
                        <a:lnTo>
                          <a:pt x="224" y="466"/>
                        </a:lnTo>
                        <a:lnTo>
                          <a:pt x="363" y="363"/>
                        </a:lnTo>
                        <a:lnTo>
                          <a:pt x="363" y="214"/>
                        </a:lnTo>
                        <a:lnTo>
                          <a:pt x="345" y="0"/>
                        </a:lnTo>
                        <a:lnTo>
                          <a:pt x="30" y="42"/>
                        </a:lnTo>
                        <a:close/>
                      </a:path>
                    </a:pathLst>
                  </a:custGeom>
                  <a:solidFill>
                    <a:srgbClr val="000000"/>
                  </a:solidFill>
                  <a:ln w="3175">
                    <a:solidFill>
                      <a:srgbClr val="000000"/>
                    </a:solidFill>
                    <a:round/>
                    <a:headEnd/>
                    <a:tailEnd/>
                  </a:ln>
                </p:spPr>
                <p:txBody>
                  <a:bodyPr/>
                  <a:lstStyle/>
                  <a:p>
                    <a:endParaRPr lang="ar-SA">
                      <a:latin typeface="Constantia" pitchFamily="18" charset="0"/>
                      <a:cs typeface="Majalla UI"/>
                    </a:endParaRPr>
                  </a:p>
                </p:txBody>
              </p:sp>
              <p:grpSp>
                <p:nvGrpSpPr>
                  <p:cNvPr id="12" name="Group 27"/>
                  <p:cNvGrpSpPr>
                    <a:grpSpLocks/>
                  </p:cNvGrpSpPr>
                  <p:nvPr/>
                </p:nvGrpSpPr>
                <p:grpSpPr bwMode="auto">
                  <a:xfrm>
                    <a:off x="262" y="1205"/>
                    <a:ext cx="110" cy="195"/>
                    <a:chOff x="262" y="1205"/>
                    <a:chExt cx="110" cy="195"/>
                  </a:xfrm>
                </p:grpSpPr>
                <p:grpSp>
                  <p:nvGrpSpPr>
                    <p:cNvPr id="13" name="Group 28"/>
                    <p:cNvGrpSpPr>
                      <a:grpSpLocks/>
                    </p:cNvGrpSpPr>
                    <p:nvPr/>
                  </p:nvGrpSpPr>
                  <p:grpSpPr bwMode="auto">
                    <a:xfrm>
                      <a:off x="262" y="1205"/>
                      <a:ext cx="110" cy="195"/>
                      <a:chOff x="262" y="1205"/>
                      <a:chExt cx="110" cy="195"/>
                    </a:xfrm>
                  </p:grpSpPr>
                  <p:sp>
                    <p:nvSpPr>
                      <p:cNvPr id="41078" name="Oval 29"/>
                      <p:cNvSpPr>
                        <a:spLocks noChangeArrowheads="1"/>
                      </p:cNvSpPr>
                      <p:nvPr/>
                    </p:nvSpPr>
                    <p:spPr bwMode="auto">
                      <a:xfrm>
                        <a:off x="300" y="1206"/>
                        <a:ext cx="72" cy="194"/>
                      </a:xfrm>
                      <a:prstGeom prst="ellipse">
                        <a:avLst/>
                      </a:prstGeom>
                      <a:solidFill>
                        <a:srgbClr val="000000"/>
                      </a:solidFill>
                      <a:ln w="9525">
                        <a:noFill/>
                        <a:round/>
                        <a:headEnd/>
                        <a:tailEnd/>
                      </a:ln>
                    </p:spPr>
                    <p:txBody>
                      <a:bodyPr/>
                      <a:lstStyle/>
                      <a:p>
                        <a:endParaRPr lang="ar-SA">
                          <a:latin typeface="Constantia" pitchFamily="18" charset="0"/>
                          <a:cs typeface="Majalla UI"/>
                        </a:endParaRPr>
                      </a:p>
                    </p:txBody>
                  </p:sp>
                  <p:sp>
                    <p:nvSpPr>
                      <p:cNvPr id="41079" name="Rectangle 30"/>
                      <p:cNvSpPr>
                        <a:spLocks noChangeArrowheads="1"/>
                      </p:cNvSpPr>
                      <p:nvPr/>
                    </p:nvSpPr>
                    <p:spPr bwMode="auto">
                      <a:xfrm>
                        <a:off x="301" y="1205"/>
                        <a:ext cx="37" cy="195"/>
                      </a:xfrm>
                      <a:prstGeom prst="rect">
                        <a:avLst/>
                      </a:prstGeom>
                      <a:solidFill>
                        <a:srgbClr val="000000"/>
                      </a:solidFill>
                      <a:ln w="9525">
                        <a:noFill/>
                        <a:miter lim="800000"/>
                        <a:headEnd/>
                        <a:tailEnd/>
                      </a:ln>
                    </p:spPr>
                    <p:txBody>
                      <a:bodyPr/>
                      <a:lstStyle/>
                      <a:p>
                        <a:endParaRPr lang="ar-SA">
                          <a:latin typeface="Constantia" pitchFamily="18" charset="0"/>
                          <a:cs typeface="Majalla UI"/>
                        </a:endParaRPr>
                      </a:p>
                    </p:txBody>
                  </p:sp>
                  <p:sp>
                    <p:nvSpPr>
                      <p:cNvPr id="41080" name="Oval 31"/>
                      <p:cNvSpPr>
                        <a:spLocks noChangeArrowheads="1"/>
                      </p:cNvSpPr>
                      <p:nvPr/>
                    </p:nvSpPr>
                    <p:spPr bwMode="auto">
                      <a:xfrm>
                        <a:off x="262" y="1206"/>
                        <a:ext cx="72" cy="194"/>
                      </a:xfrm>
                      <a:prstGeom prst="ellipse">
                        <a:avLst/>
                      </a:prstGeom>
                      <a:solidFill>
                        <a:srgbClr val="000000"/>
                      </a:solidFill>
                      <a:ln w="9525">
                        <a:noFill/>
                        <a:round/>
                        <a:headEnd/>
                        <a:tailEnd/>
                      </a:ln>
                    </p:spPr>
                    <p:txBody>
                      <a:bodyPr/>
                      <a:lstStyle/>
                      <a:p>
                        <a:endParaRPr lang="ar-SA">
                          <a:latin typeface="Constantia" pitchFamily="18" charset="0"/>
                          <a:cs typeface="Majalla UI"/>
                        </a:endParaRPr>
                      </a:p>
                    </p:txBody>
                  </p:sp>
                </p:grpSp>
                <p:grpSp>
                  <p:nvGrpSpPr>
                    <p:cNvPr id="14" name="Group 32"/>
                    <p:cNvGrpSpPr>
                      <a:grpSpLocks/>
                    </p:cNvGrpSpPr>
                    <p:nvPr/>
                  </p:nvGrpSpPr>
                  <p:grpSpPr bwMode="auto">
                    <a:xfrm>
                      <a:off x="277" y="1248"/>
                      <a:ext cx="40" cy="110"/>
                      <a:chOff x="277" y="1248"/>
                      <a:chExt cx="40" cy="110"/>
                    </a:xfrm>
                  </p:grpSpPr>
                  <p:sp>
                    <p:nvSpPr>
                      <p:cNvPr id="41076" name="Oval 33"/>
                      <p:cNvSpPr>
                        <a:spLocks noChangeArrowheads="1"/>
                      </p:cNvSpPr>
                      <p:nvPr/>
                    </p:nvSpPr>
                    <p:spPr bwMode="auto">
                      <a:xfrm>
                        <a:off x="277" y="1248"/>
                        <a:ext cx="40" cy="110"/>
                      </a:xfrm>
                      <a:prstGeom prst="ellipse">
                        <a:avLst/>
                      </a:prstGeom>
                      <a:solidFill>
                        <a:srgbClr val="808080"/>
                      </a:solidFill>
                      <a:ln w="3175">
                        <a:solidFill>
                          <a:srgbClr val="C0C0C0"/>
                        </a:solidFill>
                        <a:round/>
                        <a:headEnd/>
                        <a:tailEnd/>
                      </a:ln>
                    </p:spPr>
                    <p:txBody>
                      <a:bodyPr/>
                      <a:lstStyle/>
                      <a:p>
                        <a:endParaRPr lang="ar-SA">
                          <a:latin typeface="Constantia" pitchFamily="18" charset="0"/>
                          <a:cs typeface="Majalla UI"/>
                        </a:endParaRPr>
                      </a:p>
                    </p:txBody>
                  </p:sp>
                  <p:sp>
                    <p:nvSpPr>
                      <p:cNvPr id="41077" name="Oval 34"/>
                      <p:cNvSpPr>
                        <a:spLocks noChangeArrowheads="1"/>
                      </p:cNvSpPr>
                      <p:nvPr/>
                    </p:nvSpPr>
                    <p:spPr bwMode="auto">
                      <a:xfrm>
                        <a:off x="281" y="1260"/>
                        <a:ext cx="30" cy="83"/>
                      </a:xfrm>
                      <a:prstGeom prst="ellipse">
                        <a:avLst/>
                      </a:prstGeom>
                      <a:solidFill>
                        <a:srgbClr val="C0C0C0"/>
                      </a:solidFill>
                      <a:ln w="9525">
                        <a:noFill/>
                        <a:round/>
                        <a:headEnd/>
                        <a:tailEnd/>
                      </a:ln>
                    </p:spPr>
                    <p:txBody>
                      <a:bodyPr/>
                      <a:lstStyle/>
                      <a:p>
                        <a:endParaRPr lang="ar-SA">
                          <a:latin typeface="Constantia" pitchFamily="18" charset="0"/>
                          <a:cs typeface="Majalla UI"/>
                        </a:endParaRPr>
                      </a:p>
                    </p:txBody>
                  </p:sp>
                </p:grpSp>
              </p:grpSp>
            </p:grpSp>
          </p:grpSp>
          <p:grpSp>
            <p:nvGrpSpPr>
              <p:cNvPr id="15" name="Group 35"/>
              <p:cNvGrpSpPr>
                <a:grpSpLocks/>
              </p:cNvGrpSpPr>
              <p:nvPr/>
            </p:nvGrpSpPr>
            <p:grpSpPr bwMode="auto">
              <a:xfrm>
                <a:off x="158" y="769"/>
                <a:ext cx="893" cy="636"/>
                <a:chOff x="158" y="769"/>
                <a:chExt cx="893" cy="636"/>
              </a:xfrm>
            </p:grpSpPr>
            <p:sp>
              <p:nvSpPr>
                <p:cNvPr id="40990" name="Freeform 36"/>
                <p:cNvSpPr>
                  <a:spLocks/>
                </p:cNvSpPr>
                <p:nvPr/>
              </p:nvSpPr>
              <p:spPr bwMode="auto">
                <a:xfrm>
                  <a:off x="673" y="1118"/>
                  <a:ext cx="370" cy="216"/>
                </a:xfrm>
                <a:custGeom>
                  <a:avLst/>
                  <a:gdLst>
                    <a:gd name="T0" fmla="*/ 482 w 1481"/>
                    <a:gd name="T1" fmla="*/ 184 h 648"/>
                    <a:gd name="T2" fmla="*/ 1481 w 1481"/>
                    <a:gd name="T3" fmla="*/ 96 h 648"/>
                    <a:gd name="T4" fmla="*/ 1479 w 1481"/>
                    <a:gd name="T5" fmla="*/ 405 h 648"/>
                    <a:gd name="T6" fmla="*/ 1463 w 1481"/>
                    <a:gd name="T7" fmla="*/ 434 h 648"/>
                    <a:gd name="T8" fmla="*/ 1445 w 1481"/>
                    <a:gd name="T9" fmla="*/ 450 h 648"/>
                    <a:gd name="T10" fmla="*/ 1450 w 1481"/>
                    <a:gd name="T11" fmla="*/ 496 h 648"/>
                    <a:gd name="T12" fmla="*/ 1290 w 1481"/>
                    <a:gd name="T13" fmla="*/ 521 h 648"/>
                    <a:gd name="T14" fmla="*/ 1036 w 1481"/>
                    <a:gd name="T15" fmla="*/ 567 h 648"/>
                    <a:gd name="T16" fmla="*/ 769 w 1481"/>
                    <a:gd name="T17" fmla="*/ 614 h 648"/>
                    <a:gd name="T18" fmla="*/ 696 w 1481"/>
                    <a:gd name="T19" fmla="*/ 625 h 648"/>
                    <a:gd name="T20" fmla="*/ 626 w 1481"/>
                    <a:gd name="T21" fmla="*/ 638 h 648"/>
                    <a:gd name="T22" fmla="*/ 569 w 1481"/>
                    <a:gd name="T23" fmla="*/ 647 h 648"/>
                    <a:gd name="T24" fmla="*/ 490 w 1481"/>
                    <a:gd name="T25" fmla="*/ 648 h 648"/>
                    <a:gd name="T26" fmla="*/ 425 w 1481"/>
                    <a:gd name="T27" fmla="*/ 648 h 648"/>
                    <a:gd name="T28" fmla="*/ 409 w 1481"/>
                    <a:gd name="T29" fmla="*/ 642 h 648"/>
                    <a:gd name="T30" fmla="*/ 387 w 1481"/>
                    <a:gd name="T31" fmla="*/ 573 h 648"/>
                    <a:gd name="T32" fmla="*/ 352 w 1481"/>
                    <a:gd name="T33" fmla="*/ 496 h 648"/>
                    <a:gd name="T34" fmla="*/ 314 w 1481"/>
                    <a:gd name="T35" fmla="*/ 454 h 648"/>
                    <a:gd name="T36" fmla="*/ 245 w 1481"/>
                    <a:gd name="T37" fmla="*/ 424 h 648"/>
                    <a:gd name="T38" fmla="*/ 145 w 1481"/>
                    <a:gd name="T39" fmla="*/ 409 h 648"/>
                    <a:gd name="T40" fmla="*/ 70 w 1481"/>
                    <a:gd name="T41" fmla="*/ 407 h 648"/>
                    <a:gd name="T42" fmla="*/ 37 w 1481"/>
                    <a:gd name="T43" fmla="*/ 436 h 648"/>
                    <a:gd name="T44" fmla="*/ 18 w 1481"/>
                    <a:gd name="T45" fmla="*/ 470 h 648"/>
                    <a:gd name="T46" fmla="*/ 0 w 1481"/>
                    <a:gd name="T47" fmla="*/ 518 h 648"/>
                    <a:gd name="T48" fmla="*/ 1 w 1481"/>
                    <a:gd name="T49" fmla="*/ 0 h 648"/>
                    <a:gd name="T50" fmla="*/ 374 w 1481"/>
                    <a:gd name="T51" fmla="*/ 67 h 648"/>
                    <a:gd name="T52" fmla="*/ 417 w 1481"/>
                    <a:gd name="T53" fmla="*/ 87 h 648"/>
                    <a:gd name="T54" fmla="*/ 482 w 1481"/>
                    <a:gd name="T55" fmla="*/ 184 h 64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81"/>
                    <a:gd name="T85" fmla="*/ 0 h 648"/>
                    <a:gd name="T86" fmla="*/ 1481 w 1481"/>
                    <a:gd name="T87" fmla="*/ 648 h 64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81" h="648">
                      <a:moveTo>
                        <a:pt x="482" y="184"/>
                      </a:moveTo>
                      <a:lnTo>
                        <a:pt x="1481" y="96"/>
                      </a:lnTo>
                      <a:lnTo>
                        <a:pt x="1479" y="405"/>
                      </a:lnTo>
                      <a:lnTo>
                        <a:pt x="1463" y="434"/>
                      </a:lnTo>
                      <a:lnTo>
                        <a:pt x="1445" y="450"/>
                      </a:lnTo>
                      <a:lnTo>
                        <a:pt x="1450" y="496"/>
                      </a:lnTo>
                      <a:lnTo>
                        <a:pt x="1290" y="521"/>
                      </a:lnTo>
                      <a:lnTo>
                        <a:pt x="1036" y="567"/>
                      </a:lnTo>
                      <a:lnTo>
                        <a:pt x="769" y="614"/>
                      </a:lnTo>
                      <a:lnTo>
                        <a:pt x="696" y="625"/>
                      </a:lnTo>
                      <a:lnTo>
                        <a:pt x="626" y="638"/>
                      </a:lnTo>
                      <a:lnTo>
                        <a:pt x="569" y="647"/>
                      </a:lnTo>
                      <a:lnTo>
                        <a:pt x="490" y="648"/>
                      </a:lnTo>
                      <a:lnTo>
                        <a:pt x="425" y="648"/>
                      </a:lnTo>
                      <a:lnTo>
                        <a:pt x="409" y="642"/>
                      </a:lnTo>
                      <a:lnTo>
                        <a:pt x="387" y="573"/>
                      </a:lnTo>
                      <a:lnTo>
                        <a:pt x="352" y="496"/>
                      </a:lnTo>
                      <a:lnTo>
                        <a:pt x="314" y="454"/>
                      </a:lnTo>
                      <a:lnTo>
                        <a:pt x="245" y="424"/>
                      </a:lnTo>
                      <a:lnTo>
                        <a:pt x="145" y="409"/>
                      </a:lnTo>
                      <a:lnTo>
                        <a:pt x="70" y="407"/>
                      </a:lnTo>
                      <a:lnTo>
                        <a:pt x="37" y="436"/>
                      </a:lnTo>
                      <a:lnTo>
                        <a:pt x="18" y="470"/>
                      </a:lnTo>
                      <a:lnTo>
                        <a:pt x="0" y="518"/>
                      </a:lnTo>
                      <a:lnTo>
                        <a:pt x="1" y="0"/>
                      </a:lnTo>
                      <a:lnTo>
                        <a:pt x="374" y="67"/>
                      </a:lnTo>
                      <a:lnTo>
                        <a:pt x="417" y="87"/>
                      </a:lnTo>
                      <a:lnTo>
                        <a:pt x="482" y="184"/>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0991" name="Freeform 37"/>
                <p:cNvSpPr>
                  <a:spLocks/>
                </p:cNvSpPr>
                <p:nvPr/>
              </p:nvSpPr>
              <p:spPr bwMode="auto">
                <a:xfrm>
                  <a:off x="212" y="781"/>
                  <a:ext cx="608" cy="46"/>
                </a:xfrm>
                <a:custGeom>
                  <a:avLst/>
                  <a:gdLst>
                    <a:gd name="T0" fmla="*/ 0 w 2435"/>
                    <a:gd name="T1" fmla="*/ 11 h 138"/>
                    <a:gd name="T2" fmla="*/ 968 w 2435"/>
                    <a:gd name="T3" fmla="*/ 54 h 138"/>
                    <a:gd name="T4" fmla="*/ 1501 w 2435"/>
                    <a:gd name="T5" fmla="*/ 114 h 138"/>
                    <a:gd name="T6" fmla="*/ 1554 w 2435"/>
                    <a:gd name="T7" fmla="*/ 128 h 138"/>
                    <a:gd name="T8" fmla="*/ 1611 w 2435"/>
                    <a:gd name="T9" fmla="*/ 138 h 138"/>
                    <a:gd name="T10" fmla="*/ 2435 w 2435"/>
                    <a:gd name="T11" fmla="*/ 133 h 138"/>
                    <a:gd name="T12" fmla="*/ 2342 w 2435"/>
                    <a:gd name="T13" fmla="*/ 111 h 138"/>
                    <a:gd name="T14" fmla="*/ 1934 w 2435"/>
                    <a:gd name="T15" fmla="*/ 54 h 138"/>
                    <a:gd name="T16" fmla="*/ 559 w 2435"/>
                    <a:gd name="T17" fmla="*/ 0 h 138"/>
                    <a:gd name="T18" fmla="*/ 0 w 2435"/>
                    <a:gd name="T19" fmla="*/ 11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35"/>
                    <a:gd name="T31" fmla="*/ 0 h 138"/>
                    <a:gd name="T32" fmla="*/ 2435 w 2435"/>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35" h="138">
                      <a:moveTo>
                        <a:pt x="0" y="11"/>
                      </a:moveTo>
                      <a:lnTo>
                        <a:pt x="968" y="54"/>
                      </a:lnTo>
                      <a:lnTo>
                        <a:pt x="1501" y="114"/>
                      </a:lnTo>
                      <a:lnTo>
                        <a:pt x="1554" y="128"/>
                      </a:lnTo>
                      <a:lnTo>
                        <a:pt x="1611" y="138"/>
                      </a:lnTo>
                      <a:lnTo>
                        <a:pt x="2435" y="133"/>
                      </a:lnTo>
                      <a:lnTo>
                        <a:pt x="2342" y="111"/>
                      </a:lnTo>
                      <a:lnTo>
                        <a:pt x="1934" y="54"/>
                      </a:lnTo>
                      <a:lnTo>
                        <a:pt x="559" y="0"/>
                      </a:lnTo>
                      <a:lnTo>
                        <a:pt x="0" y="11"/>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0992" name="Freeform 38"/>
                <p:cNvSpPr>
                  <a:spLocks/>
                </p:cNvSpPr>
                <p:nvPr/>
              </p:nvSpPr>
              <p:spPr bwMode="auto">
                <a:xfrm>
                  <a:off x="782" y="1317"/>
                  <a:ext cx="269" cy="88"/>
                </a:xfrm>
                <a:custGeom>
                  <a:avLst/>
                  <a:gdLst>
                    <a:gd name="T0" fmla="*/ 26 w 1075"/>
                    <a:gd name="T1" fmla="*/ 255 h 265"/>
                    <a:gd name="T2" fmla="*/ 172 w 1075"/>
                    <a:gd name="T3" fmla="*/ 265 h 265"/>
                    <a:gd name="T4" fmla="*/ 577 w 1075"/>
                    <a:gd name="T5" fmla="*/ 204 h 265"/>
                    <a:gd name="T6" fmla="*/ 929 w 1075"/>
                    <a:gd name="T7" fmla="*/ 121 h 265"/>
                    <a:gd name="T8" fmla="*/ 1016 w 1075"/>
                    <a:gd name="T9" fmla="*/ 90 h 265"/>
                    <a:gd name="T10" fmla="*/ 1067 w 1075"/>
                    <a:gd name="T11" fmla="*/ 39 h 265"/>
                    <a:gd name="T12" fmla="*/ 1075 w 1075"/>
                    <a:gd name="T13" fmla="*/ 0 h 265"/>
                    <a:gd name="T14" fmla="*/ 0 w 1075"/>
                    <a:gd name="T15" fmla="*/ 192 h 265"/>
                    <a:gd name="T16" fmla="*/ 26 w 1075"/>
                    <a:gd name="T17" fmla="*/ 255 h 2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5"/>
                    <a:gd name="T28" fmla="*/ 0 h 265"/>
                    <a:gd name="T29" fmla="*/ 1075 w 1075"/>
                    <a:gd name="T30" fmla="*/ 265 h 2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5" h="265">
                      <a:moveTo>
                        <a:pt x="26" y="255"/>
                      </a:moveTo>
                      <a:lnTo>
                        <a:pt x="172" y="265"/>
                      </a:lnTo>
                      <a:lnTo>
                        <a:pt x="577" y="204"/>
                      </a:lnTo>
                      <a:lnTo>
                        <a:pt x="929" y="121"/>
                      </a:lnTo>
                      <a:lnTo>
                        <a:pt x="1016" y="90"/>
                      </a:lnTo>
                      <a:lnTo>
                        <a:pt x="1067" y="39"/>
                      </a:lnTo>
                      <a:lnTo>
                        <a:pt x="1075" y="0"/>
                      </a:lnTo>
                      <a:lnTo>
                        <a:pt x="0" y="192"/>
                      </a:lnTo>
                      <a:lnTo>
                        <a:pt x="26" y="255"/>
                      </a:lnTo>
                      <a:close/>
                    </a:path>
                  </a:pathLst>
                </a:custGeom>
                <a:solidFill>
                  <a:srgbClr val="000000"/>
                </a:solidFill>
                <a:ln w="3175">
                  <a:solidFill>
                    <a:srgbClr val="000000"/>
                  </a:solidFill>
                  <a:round/>
                  <a:headEnd/>
                  <a:tailEnd/>
                </a:ln>
              </p:spPr>
              <p:txBody>
                <a:bodyPr/>
                <a:lstStyle/>
                <a:p>
                  <a:endParaRPr lang="ar-SA">
                    <a:latin typeface="Constantia" pitchFamily="18" charset="0"/>
                    <a:cs typeface="Majalla UI"/>
                  </a:endParaRPr>
                </a:p>
              </p:txBody>
            </p:sp>
            <p:sp>
              <p:nvSpPr>
                <p:cNvPr id="40993" name="Freeform 39"/>
                <p:cNvSpPr>
                  <a:spLocks/>
                </p:cNvSpPr>
                <p:nvPr/>
              </p:nvSpPr>
              <p:spPr bwMode="auto">
                <a:xfrm>
                  <a:off x="548" y="1093"/>
                  <a:ext cx="125" cy="278"/>
                </a:xfrm>
                <a:custGeom>
                  <a:avLst/>
                  <a:gdLst>
                    <a:gd name="T0" fmla="*/ 0 w 500"/>
                    <a:gd name="T1" fmla="*/ 0 h 835"/>
                    <a:gd name="T2" fmla="*/ 500 w 500"/>
                    <a:gd name="T3" fmla="*/ 77 h 835"/>
                    <a:gd name="T4" fmla="*/ 499 w 500"/>
                    <a:gd name="T5" fmla="*/ 583 h 835"/>
                    <a:gd name="T6" fmla="*/ 474 w 500"/>
                    <a:gd name="T7" fmla="*/ 621 h 835"/>
                    <a:gd name="T8" fmla="*/ 461 w 500"/>
                    <a:gd name="T9" fmla="*/ 664 h 835"/>
                    <a:gd name="T10" fmla="*/ 457 w 500"/>
                    <a:gd name="T11" fmla="*/ 709 h 835"/>
                    <a:gd name="T12" fmla="*/ 458 w 500"/>
                    <a:gd name="T13" fmla="*/ 835 h 835"/>
                    <a:gd name="T14" fmla="*/ 83 w 500"/>
                    <a:gd name="T15" fmla="*/ 756 h 835"/>
                    <a:gd name="T16" fmla="*/ 34 w 500"/>
                    <a:gd name="T17" fmla="*/ 741 h 835"/>
                    <a:gd name="T18" fmla="*/ 0 w 500"/>
                    <a:gd name="T19" fmla="*/ 614 h 835"/>
                    <a:gd name="T20" fmla="*/ 0 w 500"/>
                    <a:gd name="T21" fmla="*/ 0 h 8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0"/>
                    <a:gd name="T34" fmla="*/ 0 h 835"/>
                    <a:gd name="T35" fmla="*/ 500 w 500"/>
                    <a:gd name="T36" fmla="*/ 835 h 8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0" h="835">
                      <a:moveTo>
                        <a:pt x="0" y="0"/>
                      </a:moveTo>
                      <a:lnTo>
                        <a:pt x="500" y="77"/>
                      </a:lnTo>
                      <a:lnTo>
                        <a:pt x="499" y="583"/>
                      </a:lnTo>
                      <a:lnTo>
                        <a:pt x="474" y="621"/>
                      </a:lnTo>
                      <a:lnTo>
                        <a:pt x="461" y="664"/>
                      </a:lnTo>
                      <a:lnTo>
                        <a:pt x="457" y="709"/>
                      </a:lnTo>
                      <a:lnTo>
                        <a:pt x="458" y="835"/>
                      </a:lnTo>
                      <a:lnTo>
                        <a:pt x="83" y="756"/>
                      </a:lnTo>
                      <a:lnTo>
                        <a:pt x="34" y="741"/>
                      </a:lnTo>
                      <a:lnTo>
                        <a:pt x="0" y="614"/>
                      </a:lnTo>
                      <a:lnTo>
                        <a:pt x="0"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nvGrpSpPr>
                <p:cNvPr id="16" name="Group 40"/>
                <p:cNvGrpSpPr>
                  <a:grpSpLocks/>
                </p:cNvGrpSpPr>
                <p:nvPr/>
              </p:nvGrpSpPr>
              <p:grpSpPr bwMode="auto">
                <a:xfrm>
                  <a:off x="535" y="815"/>
                  <a:ext cx="334" cy="204"/>
                  <a:chOff x="535" y="815"/>
                  <a:chExt cx="334" cy="204"/>
                </a:xfrm>
              </p:grpSpPr>
              <p:sp>
                <p:nvSpPr>
                  <p:cNvPr id="41068" name="Freeform 41"/>
                  <p:cNvSpPr>
                    <a:spLocks/>
                  </p:cNvSpPr>
                  <p:nvPr/>
                </p:nvSpPr>
                <p:spPr bwMode="auto">
                  <a:xfrm>
                    <a:off x="610" y="825"/>
                    <a:ext cx="259" cy="76"/>
                  </a:xfrm>
                  <a:custGeom>
                    <a:avLst/>
                    <a:gdLst>
                      <a:gd name="T0" fmla="*/ 0 w 1032"/>
                      <a:gd name="T1" fmla="*/ 6 h 229"/>
                      <a:gd name="T2" fmla="*/ 783 w 1032"/>
                      <a:gd name="T3" fmla="*/ 0 h 229"/>
                      <a:gd name="T4" fmla="*/ 853 w 1032"/>
                      <a:gd name="T5" fmla="*/ 6 h 229"/>
                      <a:gd name="T6" fmla="*/ 898 w 1032"/>
                      <a:gd name="T7" fmla="*/ 24 h 229"/>
                      <a:gd name="T8" fmla="*/ 924 w 1032"/>
                      <a:gd name="T9" fmla="*/ 56 h 229"/>
                      <a:gd name="T10" fmla="*/ 1032 w 1032"/>
                      <a:gd name="T11" fmla="*/ 199 h 229"/>
                      <a:gd name="T12" fmla="*/ 241 w 1032"/>
                      <a:gd name="T13" fmla="*/ 229 h 229"/>
                      <a:gd name="T14" fmla="*/ 224 w 1032"/>
                      <a:gd name="T15" fmla="*/ 152 h 229"/>
                      <a:gd name="T16" fmla="*/ 202 w 1032"/>
                      <a:gd name="T17" fmla="*/ 101 h 229"/>
                      <a:gd name="T18" fmla="*/ 189 w 1032"/>
                      <a:gd name="T19" fmla="*/ 81 h 229"/>
                      <a:gd name="T20" fmla="*/ 138 w 1032"/>
                      <a:gd name="T21" fmla="*/ 56 h 229"/>
                      <a:gd name="T22" fmla="*/ 0 w 1032"/>
                      <a:gd name="T23" fmla="*/ 6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2"/>
                      <a:gd name="T37" fmla="*/ 0 h 229"/>
                      <a:gd name="T38" fmla="*/ 1032 w 1032"/>
                      <a:gd name="T39" fmla="*/ 229 h 2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2" h="229">
                        <a:moveTo>
                          <a:pt x="0" y="6"/>
                        </a:moveTo>
                        <a:lnTo>
                          <a:pt x="783" y="0"/>
                        </a:lnTo>
                        <a:lnTo>
                          <a:pt x="853" y="6"/>
                        </a:lnTo>
                        <a:lnTo>
                          <a:pt x="898" y="24"/>
                        </a:lnTo>
                        <a:lnTo>
                          <a:pt x="924" y="56"/>
                        </a:lnTo>
                        <a:lnTo>
                          <a:pt x="1032" y="199"/>
                        </a:lnTo>
                        <a:lnTo>
                          <a:pt x="241" y="229"/>
                        </a:lnTo>
                        <a:lnTo>
                          <a:pt x="224" y="152"/>
                        </a:lnTo>
                        <a:lnTo>
                          <a:pt x="202" y="101"/>
                        </a:lnTo>
                        <a:lnTo>
                          <a:pt x="189" y="81"/>
                        </a:lnTo>
                        <a:lnTo>
                          <a:pt x="138" y="56"/>
                        </a:lnTo>
                        <a:lnTo>
                          <a:pt x="0" y="6"/>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1069" name="Freeform 42"/>
                  <p:cNvSpPr>
                    <a:spLocks/>
                  </p:cNvSpPr>
                  <p:nvPr/>
                </p:nvSpPr>
                <p:spPr bwMode="auto">
                  <a:xfrm>
                    <a:off x="535" y="815"/>
                    <a:ext cx="134" cy="204"/>
                  </a:xfrm>
                  <a:custGeom>
                    <a:avLst/>
                    <a:gdLst>
                      <a:gd name="T0" fmla="*/ 133 w 534"/>
                      <a:gd name="T1" fmla="*/ 0 h 612"/>
                      <a:gd name="T2" fmla="*/ 280 w 534"/>
                      <a:gd name="T3" fmla="*/ 30 h 612"/>
                      <a:gd name="T4" fmla="*/ 426 w 534"/>
                      <a:gd name="T5" fmla="*/ 76 h 612"/>
                      <a:gd name="T6" fmla="*/ 487 w 534"/>
                      <a:gd name="T7" fmla="*/ 106 h 612"/>
                      <a:gd name="T8" fmla="*/ 517 w 534"/>
                      <a:gd name="T9" fmla="*/ 157 h 612"/>
                      <a:gd name="T10" fmla="*/ 534 w 534"/>
                      <a:gd name="T11" fmla="*/ 218 h 612"/>
                      <a:gd name="T12" fmla="*/ 534 w 534"/>
                      <a:gd name="T13" fmla="*/ 255 h 612"/>
                      <a:gd name="T14" fmla="*/ 181 w 534"/>
                      <a:gd name="T15" fmla="*/ 172 h 612"/>
                      <a:gd name="T16" fmla="*/ 103 w 534"/>
                      <a:gd name="T17" fmla="*/ 172 h 612"/>
                      <a:gd name="T18" fmla="*/ 0 w 534"/>
                      <a:gd name="T19" fmla="*/ 612 h 612"/>
                      <a:gd name="T20" fmla="*/ 83 w 534"/>
                      <a:gd name="T21" fmla="*/ 127 h 612"/>
                      <a:gd name="T22" fmla="*/ 133 w 534"/>
                      <a:gd name="T23" fmla="*/ 0 h 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4"/>
                      <a:gd name="T37" fmla="*/ 0 h 612"/>
                      <a:gd name="T38" fmla="*/ 534 w 534"/>
                      <a:gd name="T39" fmla="*/ 612 h 6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4" h="612">
                        <a:moveTo>
                          <a:pt x="133" y="0"/>
                        </a:moveTo>
                        <a:lnTo>
                          <a:pt x="280" y="30"/>
                        </a:lnTo>
                        <a:lnTo>
                          <a:pt x="426" y="76"/>
                        </a:lnTo>
                        <a:lnTo>
                          <a:pt x="487" y="106"/>
                        </a:lnTo>
                        <a:lnTo>
                          <a:pt x="517" y="157"/>
                        </a:lnTo>
                        <a:lnTo>
                          <a:pt x="534" y="218"/>
                        </a:lnTo>
                        <a:lnTo>
                          <a:pt x="534" y="255"/>
                        </a:lnTo>
                        <a:lnTo>
                          <a:pt x="181" y="172"/>
                        </a:lnTo>
                        <a:lnTo>
                          <a:pt x="103" y="172"/>
                        </a:lnTo>
                        <a:lnTo>
                          <a:pt x="0" y="612"/>
                        </a:lnTo>
                        <a:lnTo>
                          <a:pt x="83" y="127"/>
                        </a:lnTo>
                        <a:lnTo>
                          <a:pt x="133"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sp>
              <p:nvSpPr>
                <p:cNvPr id="40995" name="Freeform 43"/>
                <p:cNvSpPr>
                  <a:spLocks/>
                </p:cNvSpPr>
                <p:nvPr/>
              </p:nvSpPr>
              <p:spPr bwMode="auto">
                <a:xfrm>
                  <a:off x="577" y="884"/>
                  <a:ext cx="394" cy="296"/>
                </a:xfrm>
                <a:custGeom>
                  <a:avLst/>
                  <a:gdLst>
                    <a:gd name="T0" fmla="*/ 1161 w 1576"/>
                    <a:gd name="T1" fmla="*/ 21 h 887"/>
                    <a:gd name="T2" fmla="*/ 1438 w 1576"/>
                    <a:gd name="T3" fmla="*/ 562 h 887"/>
                    <a:gd name="T4" fmla="*/ 1576 w 1576"/>
                    <a:gd name="T5" fmla="*/ 596 h 887"/>
                    <a:gd name="T6" fmla="*/ 615 w 1576"/>
                    <a:gd name="T7" fmla="*/ 653 h 887"/>
                    <a:gd name="T8" fmla="*/ 521 w 1576"/>
                    <a:gd name="T9" fmla="*/ 633 h 887"/>
                    <a:gd name="T10" fmla="*/ 481 w 1576"/>
                    <a:gd name="T11" fmla="*/ 584 h 887"/>
                    <a:gd name="T12" fmla="*/ 1377 w 1576"/>
                    <a:gd name="T13" fmla="*/ 517 h 887"/>
                    <a:gd name="T14" fmla="*/ 1153 w 1576"/>
                    <a:gd name="T15" fmla="*/ 67 h 887"/>
                    <a:gd name="T16" fmla="*/ 349 w 1576"/>
                    <a:gd name="T17" fmla="*/ 98 h 887"/>
                    <a:gd name="T18" fmla="*/ 448 w 1576"/>
                    <a:gd name="T19" fmla="*/ 517 h 887"/>
                    <a:gd name="T20" fmla="*/ 481 w 1576"/>
                    <a:gd name="T21" fmla="*/ 587 h 887"/>
                    <a:gd name="T22" fmla="*/ 521 w 1576"/>
                    <a:gd name="T23" fmla="*/ 633 h 887"/>
                    <a:gd name="T24" fmla="*/ 736 w 1576"/>
                    <a:gd name="T25" fmla="*/ 699 h 887"/>
                    <a:gd name="T26" fmla="*/ 831 w 1576"/>
                    <a:gd name="T27" fmla="*/ 736 h 887"/>
                    <a:gd name="T28" fmla="*/ 860 w 1576"/>
                    <a:gd name="T29" fmla="*/ 753 h 887"/>
                    <a:gd name="T30" fmla="*/ 887 w 1576"/>
                    <a:gd name="T31" fmla="*/ 782 h 887"/>
                    <a:gd name="T32" fmla="*/ 898 w 1576"/>
                    <a:gd name="T33" fmla="*/ 801 h 887"/>
                    <a:gd name="T34" fmla="*/ 939 w 1576"/>
                    <a:gd name="T35" fmla="*/ 878 h 887"/>
                    <a:gd name="T36" fmla="*/ 866 w 1576"/>
                    <a:gd name="T37" fmla="*/ 887 h 887"/>
                    <a:gd name="T38" fmla="*/ 836 w 1576"/>
                    <a:gd name="T39" fmla="*/ 836 h 887"/>
                    <a:gd name="T40" fmla="*/ 801 w 1576"/>
                    <a:gd name="T41" fmla="*/ 787 h 887"/>
                    <a:gd name="T42" fmla="*/ 761 w 1576"/>
                    <a:gd name="T43" fmla="*/ 767 h 887"/>
                    <a:gd name="T44" fmla="*/ 392 w 1576"/>
                    <a:gd name="T45" fmla="*/ 705 h 887"/>
                    <a:gd name="T46" fmla="*/ 392 w 1576"/>
                    <a:gd name="T47" fmla="*/ 577 h 887"/>
                    <a:gd name="T48" fmla="*/ 336 w 1576"/>
                    <a:gd name="T49" fmla="*/ 239 h 887"/>
                    <a:gd name="T50" fmla="*/ 310 w 1576"/>
                    <a:gd name="T51" fmla="*/ 130 h 887"/>
                    <a:gd name="T52" fmla="*/ 295 w 1576"/>
                    <a:gd name="T53" fmla="*/ 111 h 887"/>
                    <a:gd name="T54" fmla="*/ 276 w 1576"/>
                    <a:gd name="T55" fmla="*/ 95 h 887"/>
                    <a:gd name="T56" fmla="*/ 228 w 1576"/>
                    <a:gd name="T57" fmla="*/ 83 h 887"/>
                    <a:gd name="T58" fmla="*/ 0 w 1576"/>
                    <a:gd name="T59" fmla="*/ 61 h 887"/>
                    <a:gd name="T60" fmla="*/ 13 w 1576"/>
                    <a:gd name="T61" fmla="*/ 0 h 887"/>
                    <a:gd name="T62" fmla="*/ 258 w 1576"/>
                    <a:gd name="T63" fmla="*/ 21 h 887"/>
                    <a:gd name="T64" fmla="*/ 363 w 1576"/>
                    <a:gd name="T65" fmla="*/ 50 h 887"/>
                    <a:gd name="T66" fmla="*/ 1161 w 1576"/>
                    <a:gd name="T67" fmla="*/ 21 h 8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76"/>
                    <a:gd name="T103" fmla="*/ 0 h 887"/>
                    <a:gd name="T104" fmla="*/ 1576 w 1576"/>
                    <a:gd name="T105" fmla="*/ 887 h 8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76" h="887">
                      <a:moveTo>
                        <a:pt x="1161" y="21"/>
                      </a:moveTo>
                      <a:lnTo>
                        <a:pt x="1438" y="562"/>
                      </a:lnTo>
                      <a:lnTo>
                        <a:pt x="1576" y="596"/>
                      </a:lnTo>
                      <a:lnTo>
                        <a:pt x="615" y="653"/>
                      </a:lnTo>
                      <a:lnTo>
                        <a:pt x="521" y="633"/>
                      </a:lnTo>
                      <a:lnTo>
                        <a:pt x="481" y="584"/>
                      </a:lnTo>
                      <a:lnTo>
                        <a:pt x="1377" y="517"/>
                      </a:lnTo>
                      <a:lnTo>
                        <a:pt x="1153" y="67"/>
                      </a:lnTo>
                      <a:lnTo>
                        <a:pt x="349" y="98"/>
                      </a:lnTo>
                      <a:lnTo>
                        <a:pt x="448" y="517"/>
                      </a:lnTo>
                      <a:lnTo>
                        <a:pt x="481" y="587"/>
                      </a:lnTo>
                      <a:lnTo>
                        <a:pt x="521" y="633"/>
                      </a:lnTo>
                      <a:lnTo>
                        <a:pt x="736" y="699"/>
                      </a:lnTo>
                      <a:lnTo>
                        <a:pt x="831" y="736"/>
                      </a:lnTo>
                      <a:lnTo>
                        <a:pt x="860" y="753"/>
                      </a:lnTo>
                      <a:lnTo>
                        <a:pt x="887" y="782"/>
                      </a:lnTo>
                      <a:lnTo>
                        <a:pt x="898" y="801"/>
                      </a:lnTo>
                      <a:lnTo>
                        <a:pt x="939" y="878"/>
                      </a:lnTo>
                      <a:lnTo>
                        <a:pt x="866" y="887"/>
                      </a:lnTo>
                      <a:lnTo>
                        <a:pt x="836" y="836"/>
                      </a:lnTo>
                      <a:lnTo>
                        <a:pt x="801" y="787"/>
                      </a:lnTo>
                      <a:lnTo>
                        <a:pt x="761" y="767"/>
                      </a:lnTo>
                      <a:lnTo>
                        <a:pt x="392" y="705"/>
                      </a:lnTo>
                      <a:lnTo>
                        <a:pt x="392" y="577"/>
                      </a:lnTo>
                      <a:lnTo>
                        <a:pt x="336" y="239"/>
                      </a:lnTo>
                      <a:lnTo>
                        <a:pt x="310" y="130"/>
                      </a:lnTo>
                      <a:lnTo>
                        <a:pt x="295" y="111"/>
                      </a:lnTo>
                      <a:lnTo>
                        <a:pt x="276" y="95"/>
                      </a:lnTo>
                      <a:lnTo>
                        <a:pt x="228" y="83"/>
                      </a:lnTo>
                      <a:lnTo>
                        <a:pt x="0" y="61"/>
                      </a:lnTo>
                      <a:lnTo>
                        <a:pt x="13" y="0"/>
                      </a:lnTo>
                      <a:lnTo>
                        <a:pt x="258" y="21"/>
                      </a:lnTo>
                      <a:lnTo>
                        <a:pt x="363" y="50"/>
                      </a:lnTo>
                      <a:lnTo>
                        <a:pt x="1161" y="21"/>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0996" name="Freeform 44"/>
                <p:cNvSpPr>
                  <a:spLocks/>
                </p:cNvSpPr>
                <p:nvPr/>
              </p:nvSpPr>
              <p:spPr bwMode="auto">
                <a:xfrm>
                  <a:off x="548" y="905"/>
                  <a:ext cx="127" cy="213"/>
                </a:xfrm>
                <a:custGeom>
                  <a:avLst/>
                  <a:gdLst>
                    <a:gd name="T0" fmla="*/ 118 w 506"/>
                    <a:gd name="T1" fmla="*/ 0 h 638"/>
                    <a:gd name="T2" fmla="*/ 324 w 506"/>
                    <a:gd name="T3" fmla="*/ 17 h 638"/>
                    <a:gd name="T4" fmla="*/ 373 w 506"/>
                    <a:gd name="T5" fmla="*/ 27 h 638"/>
                    <a:gd name="T6" fmla="*/ 398 w 506"/>
                    <a:gd name="T7" fmla="*/ 37 h 638"/>
                    <a:gd name="T8" fmla="*/ 416 w 506"/>
                    <a:gd name="T9" fmla="*/ 53 h 638"/>
                    <a:gd name="T10" fmla="*/ 428 w 506"/>
                    <a:gd name="T11" fmla="*/ 71 h 638"/>
                    <a:gd name="T12" fmla="*/ 442 w 506"/>
                    <a:gd name="T13" fmla="*/ 128 h 638"/>
                    <a:gd name="T14" fmla="*/ 506 w 506"/>
                    <a:gd name="T15" fmla="*/ 520 h 638"/>
                    <a:gd name="T16" fmla="*/ 506 w 506"/>
                    <a:gd name="T17" fmla="*/ 638 h 638"/>
                    <a:gd name="T18" fmla="*/ 188 w 506"/>
                    <a:gd name="T19" fmla="*/ 589 h 638"/>
                    <a:gd name="T20" fmla="*/ 188 w 506"/>
                    <a:gd name="T21" fmla="*/ 511 h 638"/>
                    <a:gd name="T22" fmla="*/ 373 w 506"/>
                    <a:gd name="T23" fmla="*/ 541 h 638"/>
                    <a:gd name="T24" fmla="*/ 408 w 506"/>
                    <a:gd name="T25" fmla="*/ 544 h 638"/>
                    <a:gd name="T26" fmla="*/ 445 w 506"/>
                    <a:gd name="T27" fmla="*/ 527 h 638"/>
                    <a:gd name="T28" fmla="*/ 456 w 506"/>
                    <a:gd name="T29" fmla="*/ 500 h 638"/>
                    <a:gd name="T30" fmla="*/ 460 w 506"/>
                    <a:gd name="T31" fmla="*/ 461 h 638"/>
                    <a:gd name="T32" fmla="*/ 451 w 506"/>
                    <a:gd name="T33" fmla="*/ 397 h 638"/>
                    <a:gd name="T34" fmla="*/ 415 w 506"/>
                    <a:gd name="T35" fmla="*/ 172 h 638"/>
                    <a:gd name="T36" fmla="*/ 403 w 506"/>
                    <a:gd name="T37" fmla="*/ 117 h 638"/>
                    <a:gd name="T38" fmla="*/ 395 w 506"/>
                    <a:gd name="T39" fmla="*/ 94 h 638"/>
                    <a:gd name="T40" fmla="*/ 382 w 506"/>
                    <a:gd name="T41" fmla="*/ 81 h 638"/>
                    <a:gd name="T42" fmla="*/ 367 w 506"/>
                    <a:gd name="T43" fmla="*/ 77 h 638"/>
                    <a:gd name="T44" fmla="*/ 324 w 506"/>
                    <a:gd name="T45" fmla="*/ 66 h 638"/>
                    <a:gd name="T46" fmla="*/ 221 w 506"/>
                    <a:gd name="T47" fmla="*/ 53 h 638"/>
                    <a:gd name="T48" fmla="*/ 178 w 506"/>
                    <a:gd name="T49" fmla="*/ 56 h 638"/>
                    <a:gd name="T50" fmla="*/ 161 w 506"/>
                    <a:gd name="T51" fmla="*/ 71 h 638"/>
                    <a:gd name="T52" fmla="*/ 149 w 506"/>
                    <a:gd name="T53" fmla="*/ 107 h 638"/>
                    <a:gd name="T54" fmla="*/ 97 w 506"/>
                    <a:gd name="T55" fmla="*/ 440 h 638"/>
                    <a:gd name="T56" fmla="*/ 92 w 506"/>
                    <a:gd name="T57" fmla="*/ 471 h 638"/>
                    <a:gd name="T58" fmla="*/ 98 w 506"/>
                    <a:gd name="T59" fmla="*/ 495 h 638"/>
                    <a:gd name="T60" fmla="*/ 119 w 506"/>
                    <a:gd name="T61" fmla="*/ 505 h 638"/>
                    <a:gd name="T62" fmla="*/ 188 w 506"/>
                    <a:gd name="T63" fmla="*/ 508 h 638"/>
                    <a:gd name="T64" fmla="*/ 188 w 506"/>
                    <a:gd name="T65" fmla="*/ 592 h 638"/>
                    <a:gd name="T66" fmla="*/ 0 w 506"/>
                    <a:gd name="T67" fmla="*/ 558 h 638"/>
                    <a:gd name="T68" fmla="*/ 118 w 506"/>
                    <a:gd name="T69" fmla="*/ 0 h 6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06"/>
                    <a:gd name="T106" fmla="*/ 0 h 638"/>
                    <a:gd name="T107" fmla="*/ 506 w 506"/>
                    <a:gd name="T108" fmla="*/ 638 h 63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06" h="638">
                      <a:moveTo>
                        <a:pt x="118" y="0"/>
                      </a:moveTo>
                      <a:lnTo>
                        <a:pt x="324" y="17"/>
                      </a:lnTo>
                      <a:lnTo>
                        <a:pt x="373" y="27"/>
                      </a:lnTo>
                      <a:lnTo>
                        <a:pt x="398" y="37"/>
                      </a:lnTo>
                      <a:lnTo>
                        <a:pt x="416" y="53"/>
                      </a:lnTo>
                      <a:lnTo>
                        <a:pt x="428" y="71"/>
                      </a:lnTo>
                      <a:lnTo>
                        <a:pt x="442" y="128"/>
                      </a:lnTo>
                      <a:lnTo>
                        <a:pt x="506" y="520"/>
                      </a:lnTo>
                      <a:lnTo>
                        <a:pt x="506" y="638"/>
                      </a:lnTo>
                      <a:lnTo>
                        <a:pt x="188" y="589"/>
                      </a:lnTo>
                      <a:lnTo>
                        <a:pt x="188" y="511"/>
                      </a:lnTo>
                      <a:lnTo>
                        <a:pt x="373" y="541"/>
                      </a:lnTo>
                      <a:lnTo>
                        <a:pt x="408" y="544"/>
                      </a:lnTo>
                      <a:lnTo>
                        <a:pt x="445" y="527"/>
                      </a:lnTo>
                      <a:lnTo>
                        <a:pt x="456" y="500"/>
                      </a:lnTo>
                      <a:lnTo>
                        <a:pt x="460" y="461"/>
                      </a:lnTo>
                      <a:lnTo>
                        <a:pt x="451" y="397"/>
                      </a:lnTo>
                      <a:lnTo>
                        <a:pt x="415" y="172"/>
                      </a:lnTo>
                      <a:lnTo>
                        <a:pt x="403" y="117"/>
                      </a:lnTo>
                      <a:lnTo>
                        <a:pt x="395" y="94"/>
                      </a:lnTo>
                      <a:lnTo>
                        <a:pt x="382" y="81"/>
                      </a:lnTo>
                      <a:lnTo>
                        <a:pt x="367" y="77"/>
                      </a:lnTo>
                      <a:lnTo>
                        <a:pt x="324" y="66"/>
                      </a:lnTo>
                      <a:lnTo>
                        <a:pt x="221" y="53"/>
                      </a:lnTo>
                      <a:lnTo>
                        <a:pt x="178" y="56"/>
                      </a:lnTo>
                      <a:lnTo>
                        <a:pt x="161" y="71"/>
                      </a:lnTo>
                      <a:lnTo>
                        <a:pt x="149" y="107"/>
                      </a:lnTo>
                      <a:lnTo>
                        <a:pt x="97" y="440"/>
                      </a:lnTo>
                      <a:lnTo>
                        <a:pt x="92" y="471"/>
                      </a:lnTo>
                      <a:lnTo>
                        <a:pt x="98" y="495"/>
                      </a:lnTo>
                      <a:lnTo>
                        <a:pt x="119" y="505"/>
                      </a:lnTo>
                      <a:lnTo>
                        <a:pt x="188" y="508"/>
                      </a:lnTo>
                      <a:lnTo>
                        <a:pt x="188" y="592"/>
                      </a:lnTo>
                      <a:lnTo>
                        <a:pt x="0" y="558"/>
                      </a:lnTo>
                      <a:lnTo>
                        <a:pt x="118"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nvGrpSpPr>
                <p:cNvPr id="17" name="Group 45"/>
                <p:cNvGrpSpPr>
                  <a:grpSpLocks/>
                </p:cNvGrpSpPr>
                <p:nvPr/>
              </p:nvGrpSpPr>
              <p:grpSpPr bwMode="auto">
                <a:xfrm>
                  <a:off x="158" y="784"/>
                  <a:ext cx="411" cy="580"/>
                  <a:chOff x="158" y="784"/>
                  <a:chExt cx="411" cy="580"/>
                </a:xfrm>
              </p:grpSpPr>
              <p:sp>
                <p:nvSpPr>
                  <p:cNvPr id="41066" name="Freeform 46"/>
                  <p:cNvSpPr>
                    <a:spLocks/>
                  </p:cNvSpPr>
                  <p:nvPr/>
                </p:nvSpPr>
                <p:spPr bwMode="auto">
                  <a:xfrm>
                    <a:off x="158" y="1227"/>
                    <a:ext cx="18" cy="45"/>
                  </a:xfrm>
                  <a:custGeom>
                    <a:avLst/>
                    <a:gdLst>
                      <a:gd name="T0" fmla="*/ 47 w 73"/>
                      <a:gd name="T1" fmla="*/ 0 h 134"/>
                      <a:gd name="T2" fmla="*/ 0 w 73"/>
                      <a:gd name="T3" fmla="*/ 10 h 134"/>
                      <a:gd name="T4" fmla="*/ 8 w 73"/>
                      <a:gd name="T5" fmla="*/ 108 h 134"/>
                      <a:gd name="T6" fmla="*/ 25 w 73"/>
                      <a:gd name="T7" fmla="*/ 134 h 134"/>
                      <a:gd name="T8" fmla="*/ 73 w 73"/>
                      <a:gd name="T9" fmla="*/ 128 h 134"/>
                      <a:gd name="T10" fmla="*/ 47 w 73"/>
                      <a:gd name="T11" fmla="*/ 0 h 134"/>
                      <a:gd name="T12" fmla="*/ 0 60000 65536"/>
                      <a:gd name="T13" fmla="*/ 0 60000 65536"/>
                      <a:gd name="T14" fmla="*/ 0 60000 65536"/>
                      <a:gd name="T15" fmla="*/ 0 60000 65536"/>
                      <a:gd name="T16" fmla="*/ 0 60000 65536"/>
                      <a:gd name="T17" fmla="*/ 0 60000 65536"/>
                      <a:gd name="T18" fmla="*/ 0 w 73"/>
                      <a:gd name="T19" fmla="*/ 0 h 134"/>
                      <a:gd name="T20" fmla="*/ 73 w 73"/>
                      <a:gd name="T21" fmla="*/ 134 h 134"/>
                    </a:gdLst>
                    <a:ahLst/>
                    <a:cxnLst>
                      <a:cxn ang="T12">
                        <a:pos x="T0" y="T1"/>
                      </a:cxn>
                      <a:cxn ang="T13">
                        <a:pos x="T2" y="T3"/>
                      </a:cxn>
                      <a:cxn ang="T14">
                        <a:pos x="T4" y="T5"/>
                      </a:cxn>
                      <a:cxn ang="T15">
                        <a:pos x="T6" y="T7"/>
                      </a:cxn>
                      <a:cxn ang="T16">
                        <a:pos x="T8" y="T9"/>
                      </a:cxn>
                      <a:cxn ang="T17">
                        <a:pos x="T10" y="T11"/>
                      </a:cxn>
                    </a:cxnLst>
                    <a:rect l="T18" t="T19" r="T20" b="T21"/>
                    <a:pathLst>
                      <a:path w="73" h="134">
                        <a:moveTo>
                          <a:pt x="47" y="0"/>
                        </a:moveTo>
                        <a:lnTo>
                          <a:pt x="0" y="10"/>
                        </a:lnTo>
                        <a:lnTo>
                          <a:pt x="8" y="108"/>
                        </a:lnTo>
                        <a:lnTo>
                          <a:pt x="25" y="134"/>
                        </a:lnTo>
                        <a:lnTo>
                          <a:pt x="73" y="128"/>
                        </a:lnTo>
                        <a:lnTo>
                          <a:pt x="47" y="0"/>
                        </a:lnTo>
                        <a:close/>
                      </a:path>
                    </a:pathLst>
                  </a:cu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sp>
                <p:nvSpPr>
                  <p:cNvPr id="41067" name="Freeform 47"/>
                  <p:cNvSpPr>
                    <a:spLocks/>
                  </p:cNvSpPr>
                  <p:nvPr/>
                </p:nvSpPr>
                <p:spPr bwMode="auto">
                  <a:xfrm>
                    <a:off x="166" y="784"/>
                    <a:ext cx="403" cy="580"/>
                  </a:xfrm>
                  <a:custGeom>
                    <a:avLst/>
                    <a:gdLst>
                      <a:gd name="T0" fmla="*/ 180 w 1609"/>
                      <a:gd name="T1" fmla="*/ 0 h 1739"/>
                      <a:gd name="T2" fmla="*/ 69 w 1609"/>
                      <a:gd name="T3" fmla="*/ 590 h 1739"/>
                      <a:gd name="T4" fmla="*/ 34 w 1609"/>
                      <a:gd name="T5" fmla="*/ 663 h 1739"/>
                      <a:gd name="T6" fmla="*/ 0 w 1609"/>
                      <a:gd name="T7" fmla="*/ 918 h 1739"/>
                      <a:gd name="T8" fmla="*/ 0 w 1609"/>
                      <a:gd name="T9" fmla="*/ 1143 h 1739"/>
                      <a:gd name="T10" fmla="*/ 0 w 1609"/>
                      <a:gd name="T11" fmla="*/ 1326 h 1739"/>
                      <a:gd name="T12" fmla="*/ 26 w 1609"/>
                      <a:gd name="T13" fmla="*/ 1449 h 1739"/>
                      <a:gd name="T14" fmla="*/ 404 w 1609"/>
                      <a:gd name="T15" fmla="*/ 1521 h 1739"/>
                      <a:gd name="T16" fmla="*/ 404 w 1609"/>
                      <a:gd name="T17" fmla="*/ 1326 h 1739"/>
                      <a:gd name="T18" fmla="*/ 408 w 1609"/>
                      <a:gd name="T19" fmla="*/ 1268 h 1739"/>
                      <a:gd name="T20" fmla="*/ 415 w 1609"/>
                      <a:gd name="T21" fmla="*/ 1230 h 1739"/>
                      <a:gd name="T22" fmla="*/ 440 w 1609"/>
                      <a:gd name="T23" fmla="*/ 1190 h 1739"/>
                      <a:gd name="T24" fmla="*/ 474 w 1609"/>
                      <a:gd name="T25" fmla="*/ 1151 h 1739"/>
                      <a:gd name="T26" fmla="*/ 510 w 1609"/>
                      <a:gd name="T27" fmla="*/ 1121 h 1739"/>
                      <a:gd name="T28" fmla="*/ 556 w 1609"/>
                      <a:gd name="T29" fmla="*/ 1110 h 1739"/>
                      <a:gd name="T30" fmla="*/ 607 w 1609"/>
                      <a:gd name="T31" fmla="*/ 1110 h 1739"/>
                      <a:gd name="T32" fmla="*/ 652 w 1609"/>
                      <a:gd name="T33" fmla="*/ 1121 h 1739"/>
                      <a:gd name="T34" fmla="*/ 689 w 1609"/>
                      <a:gd name="T35" fmla="*/ 1141 h 1739"/>
                      <a:gd name="T36" fmla="*/ 716 w 1609"/>
                      <a:gd name="T37" fmla="*/ 1164 h 1739"/>
                      <a:gd name="T38" fmla="*/ 729 w 1609"/>
                      <a:gd name="T39" fmla="*/ 1185 h 1739"/>
                      <a:gd name="T40" fmla="*/ 742 w 1609"/>
                      <a:gd name="T41" fmla="*/ 1213 h 1739"/>
                      <a:gd name="T42" fmla="*/ 756 w 1609"/>
                      <a:gd name="T43" fmla="*/ 1251 h 1739"/>
                      <a:gd name="T44" fmla="*/ 771 w 1609"/>
                      <a:gd name="T45" fmla="*/ 1292 h 1739"/>
                      <a:gd name="T46" fmla="*/ 780 w 1609"/>
                      <a:gd name="T47" fmla="*/ 1335 h 1739"/>
                      <a:gd name="T48" fmla="*/ 792 w 1609"/>
                      <a:gd name="T49" fmla="*/ 1382 h 1739"/>
                      <a:gd name="T50" fmla="*/ 792 w 1609"/>
                      <a:gd name="T51" fmla="*/ 1583 h 1739"/>
                      <a:gd name="T52" fmla="*/ 1470 w 1609"/>
                      <a:gd name="T53" fmla="*/ 1739 h 1739"/>
                      <a:gd name="T54" fmla="*/ 1454 w 1609"/>
                      <a:gd name="T55" fmla="*/ 1632 h 1739"/>
                      <a:gd name="T56" fmla="*/ 1454 w 1609"/>
                      <a:gd name="T57" fmla="*/ 904 h 1739"/>
                      <a:gd name="T58" fmla="*/ 1470 w 1609"/>
                      <a:gd name="T59" fmla="*/ 724 h 1739"/>
                      <a:gd name="T60" fmla="*/ 1523 w 1609"/>
                      <a:gd name="T61" fmla="*/ 459 h 1739"/>
                      <a:gd name="T62" fmla="*/ 1557 w 1609"/>
                      <a:gd name="T63" fmla="*/ 223 h 1739"/>
                      <a:gd name="T64" fmla="*/ 1609 w 1609"/>
                      <a:gd name="T65" fmla="*/ 92 h 1739"/>
                      <a:gd name="T66" fmla="*/ 1153 w 1609"/>
                      <a:gd name="T67" fmla="*/ 41 h 1739"/>
                      <a:gd name="T68" fmla="*/ 516 w 1609"/>
                      <a:gd name="T69" fmla="*/ 10 h 1739"/>
                      <a:gd name="T70" fmla="*/ 180 w 1609"/>
                      <a:gd name="T71" fmla="*/ 0 h 17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09"/>
                      <a:gd name="T109" fmla="*/ 0 h 1739"/>
                      <a:gd name="T110" fmla="*/ 1609 w 1609"/>
                      <a:gd name="T111" fmla="*/ 1739 h 17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09" h="1739">
                        <a:moveTo>
                          <a:pt x="180" y="0"/>
                        </a:moveTo>
                        <a:lnTo>
                          <a:pt x="69" y="590"/>
                        </a:lnTo>
                        <a:lnTo>
                          <a:pt x="34" y="663"/>
                        </a:lnTo>
                        <a:lnTo>
                          <a:pt x="0" y="918"/>
                        </a:lnTo>
                        <a:lnTo>
                          <a:pt x="0" y="1143"/>
                        </a:lnTo>
                        <a:lnTo>
                          <a:pt x="0" y="1326"/>
                        </a:lnTo>
                        <a:lnTo>
                          <a:pt x="26" y="1449"/>
                        </a:lnTo>
                        <a:lnTo>
                          <a:pt x="404" y="1521"/>
                        </a:lnTo>
                        <a:lnTo>
                          <a:pt x="404" y="1326"/>
                        </a:lnTo>
                        <a:lnTo>
                          <a:pt x="408" y="1268"/>
                        </a:lnTo>
                        <a:lnTo>
                          <a:pt x="415" y="1230"/>
                        </a:lnTo>
                        <a:lnTo>
                          <a:pt x="440" y="1190"/>
                        </a:lnTo>
                        <a:lnTo>
                          <a:pt x="474" y="1151"/>
                        </a:lnTo>
                        <a:lnTo>
                          <a:pt x="510" y="1121"/>
                        </a:lnTo>
                        <a:lnTo>
                          <a:pt x="556" y="1110"/>
                        </a:lnTo>
                        <a:lnTo>
                          <a:pt x="607" y="1110"/>
                        </a:lnTo>
                        <a:lnTo>
                          <a:pt x="652" y="1121"/>
                        </a:lnTo>
                        <a:lnTo>
                          <a:pt x="689" y="1141"/>
                        </a:lnTo>
                        <a:lnTo>
                          <a:pt x="716" y="1164"/>
                        </a:lnTo>
                        <a:lnTo>
                          <a:pt x="729" y="1185"/>
                        </a:lnTo>
                        <a:lnTo>
                          <a:pt x="742" y="1213"/>
                        </a:lnTo>
                        <a:lnTo>
                          <a:pt x="756" y="1251"/>
                        </a:lnTo>
                        <a:lnTo>
                          <a:pt x="771" y="1292"/>
                        </a:lnTo>
                        <a:lnTo>
                          <a:pt x="780" y="1335"/>
                        </a:lnTo>
                        <a:lnTo>
                          <a:pt x="792" y="1382"/>
                        </a:lnTo>
                        <a:lnTo>
                          <a:pt x="792" y="1583"/>
                        </a:lnTo>
                        <a:lnTo>
                          <a:pt x="1470" y="1739"/>
                        </a:lnTo>
                        <a:lnTo>
                          <a:pt x="1454" y="1632"/>
                        </a:lnTo>
                        <a:lnTo>
                          <a:pt x="1454" y="904"/>
                        </a:lnTo>
                        <a:lnTo>
                          <a:pt x="1470" y="724"/>
                        </a:lnTo>
                        <a:lnTo>
                          <a:pt x="1523" y="459"/>
                        </a:lnTo>
                        <a:lnTo>
                          <a:pt x="1557" y="223"/>
                        </a:lnTo>
                        <a:lnTo>
                          <a:pt x="1609" y="92"/>
                        </a:lnTo>
                        <a:lnTo>
                          <a:pt x="1153" y="41"/>
                        </a:lnTo>
                        <a:lnTo>
                          <a:pt x="516" y="10"/>
                        </a:lnTo>
                        <a:lnTo>
                          <a:pt x="180"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sp>
              <p:nvSpPr>
                <p:cNvPr id="40998" name="Freeform 48"/>
                <p:cNvSpPr>
                  <a:spLocks/>
                </p:cNvSpPr>
                <p:nvPr/>
              </p:nvSpPr>
              <p:spPr bwMode="auto">
                <a:xfrm>
                  <a:off x="773" y="1280"/>
                  <a:ext cx="276" cy="71"/>
                </a:xfrm>
                <a:custGeom>
                  <a:avLst/>
                  <a:gdLst>
                    <a:gd name="T0" fmla="*/ 0 w 1101"/>
                    <a:gd name="T1" fmla="*/ 162 h 213"/>
                    <a:gd name="T2" fmla="*/ 168 w 1101"/>
                    <a:gd name="T3" fmla="*/ 162 h 213"/>
                    <a:gd name="T4" fmla="*/ 291 w 1101"/>
                    <a:gd name="T5" fmla="*/ 142 h 213"/>
                    <a:gd name="T6" fmla="*/ 590 w 1101"/>
                    <a:gd name="T7" fmla="*/ 89 h 213"/>
                    <a:gd name="T8" fmla="*/ 842 w 1101"/>
                    <a:gd name="T9" fmla="*/ 45 h 213"/>
                    <a:gd name="T10" fmla="*/ 1027 w 1101"/>
                    <a:gd name="T11" fmla="*/ 8 h 213"/>
                    <a:gd name="T12" fmla="*/ 1050 w 1101"/>
                    <a:gd name="T13" fmla="*/ 0 h 213"/>
                    <a:gd name="T14" fmla="*/ 1076 w 1101"/>
                    <a:gd name="T15" fmla="*/ 4 h 213"/>
                    <a:gd name="T16" fmla="*/ 1097 w 1101"/>
                    <a:gd name="T17" fmla="*/ 20 h 213"/>
                    <a:gd name="T18" fmla="*/ 1101 w 1101"/>
                    <a:gd name="T19" fmla="*/ 35 h 213"/>
                    <a:gd name="T20" fmla="*/ 1071 w 1101"/>
                    <a:gd name="T21" fmla="*/ 55 h 213"/>
                    <a:gd name="T22" fmla="*/ 1038 w 1101"/>
                    <a:gd name="T23" fmla="*/ 64 h 213"/>
                    <a:gd name="T24" fmla="*/ 1000 w 1101"/>
                    <a:gd name="T25" fmla="*/ 75 h 213"/>
                    <a:gd name="T26" fmla="*/ 869 w 1101"/>
                    <a:gd name="T27" fmla="*/ 101 h 213"/>
                    <a:gd name="T28" fmla="*/ 663 w 1101"/>
                    <a:gd name="T29" fmla="*/ 142 h 213"/>
                    <a:gd name="T30" fmla="*/ 460 w 1101"/>
                    <a:gd name="T31" fmla="*/ 173 h 213"/>
                    <a:gd name="T32" fmla="*/ 261 w 1101"/>
                    <a:gd name="T33" fmla="*/ 203 h 213"/>
                    <a:gd name="T34" fmla="*/ 169 w 1101"/>
                    <a:gd name="T35" fmla="*/ 213 h 213"/>
                    <a:gd name="T36" fmla="*/ 124 w 1101"/>
                    <a:gd name="T37" fmla="*/ 212 h 213"/>
                    <a:gd name="T38" fmla="*/ 55 w 1101"/>
                    <a:gd name="T39" fmla="*/ 208 h 213"/>
                    <a:gd name="T40" fmla="*/ 4 w 1101"/>
                    <a:gd name="T41" fmla="*/ 198 h 213"/>
                    <a:gd name="T42" fmla="*/ 0 w 1101"/>
                    <a:gd name="T43" fmla="*/ 162 h 21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01"/>
                    <a:gd name="T67" fmla="*/ 0 h 213"/>
                    <a:gd name="T68" fmla="*/ 1101 w 1101"/>
                    <a:gd name="T69" fmla="*/ 213 h 21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01" h="213">
                      <a:moveTo>
                        <a:pt x="0" y="162"/>
                      </a:moveTo>
                      <a:lnTo>
                        <a:pt x="168" y="162"/>
                      </a:lnTo>
                      <a:lnTo>
                        <a:pt x="291" y="142"/>
                      </a:lnTo>
                      <a:lnTo>
                        <a:pt x="590" y="89"/>
                      </a:lnTo>
                      <a:lnTo>
                        <a:pt x="842" y="45"/>
                      </a:lnTo>
                      <a:lnTo>
                        <a:pt x="1027" y="8"/>
                      </a:lnTo>
                      <a:lnTo>
                        <a:pt x="1050" y="0"/>
                      </a:lnTo>
                      <a:lnTo>
                        <a:pt x="1076" y="4"/>
                      </a:lnTo>
                      <a:lnTo>
                        <a:pt x="1097" y="20"/>
                      </a:lnTo>
                      <a:lnTo>
                        <a:pt x="1101" y="35"/>
                      </a:lnTo>
                      <a:lnTo>
                        <a:pt x="1071" y="55"/>
                      </a:lnTo>
                      <a:lnTo>
                        <a:pt x="1038" y="64"/>
                      </a:lnTo>
                      <a:lnTo>
                        <a:pt x="1000" y="75"/>
                      </a:lnTo>
                      <a:lnTo>
                        <a:pt x="869" y="101"/>
                      </a:lnTo>
                      <a:lnTo>
                        <a:pt x="663" y="142"/>
                      </a:lnTo>
                      <a:lnTo>
                        <a:pt x="460" y="173"/>
                      </a:lnTo>
                      <a:lnTo>
                        <a:pt x="261" y="203"/>
                      </a:lnTo>
                      <a:lnTo>
                        <a:pt x="169" y="213"/>
                      </a:lnTo>
                      <a:lnTo>
                        <a:pt x="124" y="212"/>
                      </a:lnTo>
                      <a:lnTo>
                        <a:pt x="55" y="208"/>
                      </a:lnTo>
                      <a:lnTo>
                        <a:pt x="4" y="198"/>
                      </a:lnTo>
                      <a:lnTo>
                        <a:pt x="0" y="162"/>
                      </a:lnTo>
                      <a:close/>
                    </a:path>
                  </a:pathLst>
                </a:cu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grpSp>
              <p:nvGrpSpPr>
                <p:cNvPr id="18" name="Group 49"/>
                <p:cNvGrpSpPr>
                  <a:grpSpLocks/>
                </p:cNvGrpSpPr>
                <p:nvPr/>
              </p:nvGrpSpPr>
              <p:grpSpPr bwMode="auto">
                <a:xfrm>
                  <a:off x="773" y="1164"/>
                  <a:ext cx="277" cy="223"/>
                  <a:chOff x="773" y="1164"/>
                  <a:chExt cx="277" cy="223"/>
                </a:xfrm>
              </p:grpSpPr>
              <p:grpSp>
                <p:nvGrpSpPr>
                  <p:cNvPr id="19" name="Group 50"/>
                  <p:cNvGrpSpPr>
                    <a:grpSpLocks/>
                  </p:cNvGrpSpPr>
                  <p:nvPr/>
                </p:nvGrpSpPr>
                <p:grpSpPr bwMode="auto">
                  <a:xfrm>
                    <a:off x="806" y="1164"/>
                    <a:ext cx="233" cy="140"/>
                    <a:chOff x="806" y="1164"/>
                    <a:chExt cx="233" cy="140"/>
                  </a:xfrm>
                </p:grpSpPr>
                <p:grpSp>
                  <p:nvGrpSpPr>
                    <p:cNvPr id="20" name="Group 51"/>
                    <p:cNvGrpSpPr>
                      <a:grpSpLocks/>
                    </p:cNvGrpSpPr>
                    <p:nvPr/>
                  </p:nvGrpSpPr>
                  <p:grpSpPr bwMode="auto">
                    <a:xfrm>
                      <a:off x="806" y="1164"/>
                      <a:ext cx="233" cy="140"/>
                      <a:chOff x="806" y="1164"/>
                      <a:chExt cx="233" cy="140"/>
                    </a:xfrm>
                  </p:grpSpPr>
                  <p:sp>
                    <p:nvSpPr>
                      <p:cNvPr id="41064" name="Freeform 52"/>
                      <p:cNvSpPr>
                        <a:spLocks/>
                      </p:cNvSpPr>
                      <p:nvPr/>
                    </p:nvSpPr>
                    <p:spPr bwMode="auto">
                      <a:xfrm>
                        <a:off x="806" y="1164"/>
                        <a:ext cx="233" cy="140"/>
                      </a:xfrm>
                      <a:custGeom>
                        <a:avLst/>
                        <a:gdLst>
                          <a:gd name="T0" fmla="*/ 920 w 931"/>
                          <a:gd name="T1" fmla="*/ 0 h 420"/>
                          <a:gd name="T2" fmla="*/ 777 w 931"/>
                          <a:gd name="T3" fmla="*/ 13 h 420"/>
                          <a:gd name="T4" fmla="*/ 781 w 931"/>
                          <a:gd name="T5" fmla="*/ 38 h 420"/>
                          <a:gd name="T6" fmla="*/ 187 w 931"/>
                          <a:gd name="T7" fmla="*/ 97 h 420"/>
                          <a:gd name="T8" fmla="*/ 187 w 931"/>
                          <a:gd name="T9" fmla="*/ 71 h 420"/>
                          <a:gd name="T10" fmla="*/ 9 w 931"/>
                          <a:gd name="T11" fmla="*/ 90 h 420"/>
                          <a:gd name="T12" fmla="*/ 0 w 931"/>
                          <a:gd name="T13" fmla="*/ 108 h 420"/>
                          <a:gd name="T14" fmla="*/ 1 w 931"/>
                          <a:gd name="T15" fmla="*/ 407 h 420"/>
                          <a:gd name="T16" fmla="*/ 21 w 931"/>
                          <a:gd name="T17" fmla="*/ 417 h 420"/>
                          <a:gd name="T18" fmla="*/ 39 w 931"/>
                          <a:gd name="T19" fmla="*/ 420 h 420"/>
                          <a:gd name="T20" fmla="*/ 896 w 931"/>
                          <a:gd name="T21" fmla="*/ 283 h 420"/>
                          <a:gd name="T22" fmla="*/ 916 w 931"/>
                          <a:gd name="T23" fmla="*/ 270 h 420"/>
                          <a:gd name="T24" fmla="*/ 931 w 931"/>
                          <a:gd name="T25" fmla="*/ 249 h 420"/>
                          <a:gd name="T26" fmla="*/ 931 w 931"/>
                          <a:gd name="T27" fmla="*/ 8 h 420"/>
                          <a:gd name="T28" fmla="*/ 920 w 931"/>
                          <a:gd name="T29" fmla="*/ 0 h 4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31"/>
                          <a:gd name="T46" fmla="*/ 0 h 420"/>
                          <a:gd name="T47" fmla="*/ 931 w 931"/>
                          <a:gd name="T48" fmla="*/ 420 h 4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31" h="420">
                            <a:moveTo>
                              <a:pt x="920" y="0"/>
                            </a:moveTo>
                            <a:lnTo>
                              <a:pt x="777" y="13"/>
                            </a:lnTo>
                            <a:lnTo>
                              <a:pt x="781" y="38"/>
                            </a:lnTo>
                            <a:lnTo>
                              <a:pt x="187" y="97"/>
                            </a:lnTo>
                            <a:lnTo>
                              <a:pt x="187" y="71"/>
                            </a:lnTo>
                            <a:lnTo>
                              <a:pt x="9" y="90"/>
                            </a:lnTo>
                            <a:lnTo>
                              <a:pt x="0" y="108"/>
                            </a:lnTo>
                            <a:lnTo>
                              <a:pt x="1" y="407"/>
                            </a:lnTo>
                            <a:lnTo>
                              <a:pt x="21" y="417"/>
                            </a:lnTo>
                            <a:lnTo>
                              <a:pt x="39" y="420"/>
                            </a:lnTo>
                            <a:lnTo>
                              <a:pt x="896" y="283"/>
                            </a:lnTo>
                            <a:lnTo>
                              <a:pt x="916" y="270"/>
                            </a:lnTo>
                            <a:lnTo>
                              <a:pt x="931" y="249"/>
                            </a:lnTo>
                            <a:lnTo>
                              <a:pt x="931" y="8"/>
                            </a:lnTo>
                            <a:lnTo>
                              <a:pt x="920" y="0"/>
                            </a:lnTo>
                            <a:close/>
                          </a:path>
                        </a:pathLst>
                      </a:cu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sp>
                    <p:nvSpPr>
                      <p:cNvPr id="41065" name="Freeform 53"/>
                      <p:cNvSpPr>
                        <a:spLocks/>
                      </p:cNvSpPr>
                      <p:nvPr/>
                    </p:nvSpPr>
                    <p:spPr bwMode="auto">
                      <a:xfrm>
                        <a:off x="853" y="1176"/>
                        <a:ext cx="148" cy="119"/>
                      </a:xfrm>
                      <a:custGeom>
                        <a:avLst/>
                        <a:gdLst>
                          <a:gd name="T0" fmla="*/ 0 w 594"/>
                          <a:gd name="T1" fmla="*/ 51 h 357"/>
                          <a:gd name="T2" fmla="*/ 594 w 594"/>
                          <a:gd name="T3" fmla="*/ 0 h 357"/>
                          <a:gd name="T4" fmla="*/ 594 w 594"/>
                          <a:gd name="T5" fmla="*/ 265 h 357"/>
                          <a:gd name="T6" fmla="*/ 503 w 594"/>
                          <a:gd name="T7" fmla="*/ 279 h 357"/>
                          <a:gd name="T8" fmla="*/ 254 w 594"/>
                          <a:gd name="T9" fmla="*/ 320 h 357"/>
                          <a:gd name="T10" fmla="*/ 108 w 594"/>
                          <a:gd name="T11" fmla="*/ 344 h 357"/>
                          <a:gd name="T12" fmla="*/ 0 w 594"/>
                          <a:gd name="T13" fmla="*/ 357 h 357"/>
                          <a:gd name="T14" fmla="*/ 0 w 594"/>
                          <a:gd name="T15" fmla="*/ 51 h 357"/>
                          <a:gd name="T16" fmla="*/ 0 60000 65536"/>
                          <a:gd name="T17" fmla="*/ 0 60000 65536"/>
                          <a:gd name="T18" fmla="*/ 0 60000 65536"/>
                          <a:gd name="T19" fmla="*/ 0 60000 65536"/>
                          <a:gd name="T20" fmla="*/ 0 60000 65536"/>
                          <a:gd name="T21" fmla="*/ 0 60000 65536"/>
                          <a:gd name="T22" fmla="*/ 0 60000 65536"/>
                          <a:gd name="T23" fmla="*/ 0 60000 65536"/>
                          <a:gd name="T24" fmla="*/ 0 w 594"/>
                          <a:gd name="T25" fmla="*/ 0 h 357"/>
                          <a:gd name="T26" fmla="*/ 594 w 594"/>
                          <a:gd name="T27" fmla="*/ 357 h 3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4" h="357">
                            <a:moveTo>
                              <a:pt x="0" y="51"/>
                            </a:moveTo>
                            <a:lnTo>
                              <a:pt x="594" y="0"/>
                            </a:lnTo>
                            <a:lnTo>
                              <a:pt x="594" y="265"/>
                            </a:lnTo>
                            <a:lnTo>
                              <a:pt x="503" y="279"/>
                            </a:lnTo>
                            <a:lnTo>
                              <a:pt x="254" y="320"/>
                            </a:lnTo>
                            <a:lnTo>
                              <a:pt x="108" y="344"/>
                            </a:lnTo>
                            <a:lnTo>
                              <a:pt x="0" y="357"/>
                            </a:lnTo>
                            <a:lnTo>
                              <a:pt x="0" y="51"/>
                            </a:lnTo>
                            <a:close/>
                          </a:path>
                        </a:pathLst>
                      </a:cu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grpSp>
                <p:sp>
                  <p:nvSpPr>
                    <p:cNvPr id="41052" name="Freeform 54"/>
                    <p:cNvSpPr>
                      <a:spLocks/>
                    </p:cNvSpPr>
                    <p:nvPr/>
                  </p:nvSpPr>
                  <p:spPr bwMode="auto">
                    <a:xfrm>
                      <a:off x="853" y="1187"/>
                      <a:ext cx="148" cy="100"/>
                    </a:xfrm>
                    <a:custGeom>
                      <a:avLst/>
                      <a:gdLst>
                        <a:gd name="T0" fmla="*/ 15 w 593"/>
                        <a:gd name="T1" fmla="*/ 57 h 301"/>
                        <a:gd name="T2" fmla="*/ 583 w 593"/>
                        <a:gd name="T3" fmla="*/ 0 h 301"/>
                        <a:gd name="T4" fmla="*/ 593 w 593"/>
                        <a:gd name="T5" fmla="*/ 16 h 301"/>
                        <a:gd name="T6" fmla="*/ 593 w 593"/>
                        <a:gd name="T7" fmla="*/ 200 h 301"/>
                        <a:gd name="T8" fmla="*/ 583 w 593"/>
                        <a:gd name="T9" fmla="*/ 215 h 301"/>
                        <a:gd name="T10" fmla="*/ 17 w 593"/>
                        <a:gd name="T11" fmla="*/ 301 h 301"/>
                        <a:gd name="T12" fmla="*/ 0 w 593"/>
                        <a:gd name="T13" fmla="*/ 285 h 301"/>
                        <a:gd name="T14" fmla="*/ 0 w 593"/>
                        <a:gd name="T15" fmla="*/ 83 h 301"/>
                        <a:gd name="T16" fmla="*/ 15 w 593"/>
                        <a:gd name="T17" fmla="*/ 57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3"/>
                        <a:gd name="T28" fmla="*/ 0 h 301"/>
                        <a:gd name="T29" fmla="*/ 593 w 593"/>
                        <a:gd name="T30" fmla="*/ 301 h 30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3" h="301">
                          <a:moveTo>
                            <a:pt x="15" y="57"/>
                          </a:moveTo>
                          <a:lnTo>
                            <a:pt x="583" y="0"/>
                          </a:lnTo>
                          <a:lnTo>
                            <a:pt x="593" y="16"/>
                          </a:lnTo>
                          <a:lnTo>
                            <a:pt x="593" y="200"/>
                          </a:lnTo>
                          <a:lnTo>
                            <a:pt x="583" y="215"/>
                          </a:lnTo>
                          <a:lnTo>
                            <a:pt x="17" y="301"/>
                          </a:lnTo>
                          <a:lnTo>
                            <a:pt x="0" y="285"/>
                          </a:lnTo>
                          <a:lnTo>
                            <a:pt x="0" y="83"/>
                          </a:lnTo>
                          <a:lnTo>
                            <a:pt x="15" y="57"/>
                          </a:lnTo>
                          <a:close/>
                        </a:path>
                      </a:pathLst>
                    </a:cu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grpSp>
                  <p:nvGrpSpPr>
                    <p:cNvPr id="21" name="Group 55"/>
                    <p:cNvGrpSpPr>
                      <a:grpSpLocks/>
                    </p:cNvGrpSpPr>
                    <p:nvPr/>
                  </p:nvGrpSpPr>
                  <p:grpSpPr bwMode="auto">
                    <a:xfrm>
                      <a:off x="811" y="1173"/>
                      <a:ext cx="223" cy="121"/>
                      <a:chOff x="811" y="1173"/>
                      <a:chExt cx="223" cy="121"/>
                    </a:xfrm>
                  </p:grpSpPr>
                  <p:grpSp>
                    <p:nvGrpSpPr>
                      <p:cNvPr id="22" name="Group 56"/>
                      <p:cNvGrpSpPr>
                        <a:grpSpLocks/>
                      </p:cNvGrpSpPr>
                      <p:nvPr/>
                    </p:nvGrpSpPr>
                    <p:grpSpPr bwMode="auto">
                      <a:xfrm>
                        <a:off x="857" y="1200"/>
                        <a:ext cx="144" cy="77"/>
                        <a:chOff x="857" y="1200"/>
                        <a:chExt cx="144" cy="77"/>
                      </a:xfrm>
                    </p:grpSpPr>
                    <p:sp>
                      <p:nvSpPr>
                        <p:cNvPr id="41060" name="Line 57"/>
                        <p:cNvSpPr>
                          <a:spLocks noChangeShapeType="1"/>
                        </p:cNvSpPr>
                        <p:nvPr/>
                      </p:nvSpPr>
                      <p:spPr bwMode="auto">
                        <a:xfrm flipV="1">
                          <a:off x="857" y="1200"/>
                          <a:ext cx="142" cy="19"/>
                        </a:xfrm>
                        <a:prstGeom prst="line">
                          <a:avLst/>
                        </a:prstGeom>
                        <a:noFill/>
                        <a:ln w="3175">
                          <a:solidFill>
                            <a:srgbClr val="000000"/>
                          </a:solidFill>
                          <a:round/>
                          <a:headEnd/>
                          <a:tailEnd/>
                        </a:ln>
                      </p:spPr>
                      <p:txBody>
                        <a:bodyPr/>
                        <a:lstStyle/>
                        <a:p>
                          <a:endParaRPr lang="ar-SA"/>
                        </a:p>
                      </p:txBody>
                    </p:sp>
                    <p:sp>
                      <p:nvSpPr>
                        <p:cNvPr id="41061" name="Line 58"/>
                        <p:cNvSpPr>
                          <a:spLocks noChangeShapeType="1"/>
                        </p:cNvSpPr>
                        <p:nvPr/>
                      </p:nvSpPr>
                      <p:spPr bwMode="auto">
                        <a:xfrm flipV="1">
                          <a:off x="858" y="1215"/>
                          <a:ext cx="141" cy="21"/>
                        </a:xfrm>
                        <a:prstGeom prst="line">
                          <a:avLst/>
                        </a:prstGeom>
                        <a:noFill/>
                        <a:ln w="3175">
                          <a:solidFill>
                            <a:srgbClr val="000000"/>
                          </a:solidFill>
                          <a:round/>
                          <a:headEnd/>
                          <a:tailEnd/>
                        </a:ln>
                      </p:spPr>
                      <p:txBody>
                        <a:bodyPr/>
                        <a:lstStyle/>
                        <a:p>
                          <a:endParaRPr lang="ar-SA"/>
                        </a:p>
                      </p:txBody>
                    </p:sp>
                    <p:sp>
                      <p:nvSpPr>
                        <p:cNvPr id="41062" name="Line 59"/>
                        <p:cNvSpPr>
                          <a:spLocks noChangeShapeType="1"/>
                        </p:cNvSpPr>
                        <p:nvPr/>
                      </p:nvSpPr>
                      <p:spPr bwMode="auto">
                        <a:xfrm flipV="1">
                          <a:off x="858" y="1235"/>
                          <a:ext cx="142" cy="25"/>
                        </a:xfrm>
                        <a:prstGeom prst="line">
                          <a:avLst/>
                        </a:prstGeom>
                        <a:noFill/>
                        <a:ln w="3175">
                          <a:solidFill>
                            <a:srgbClr val="000000"/>
                          </a:solidFill>
                          <a:round/>
                          <a:headEnd/>
                          <a:tailEnd/>
                        </a:ln>
                      </p:spPr>
                      <p:txBody>
                        <a:bodyPr/>
                        <a:lstStyle/>
                        <a:p>
                          <a:endParaRPr lang="ar-SA"/>
                        </a:p>
                      </p:txBody>
                    </p:sp>
                    <p:sp>
                      <p:nvSpPr>
                        <p:cNvPr id="41063" name="Line 60"/>
                        <p:cNvSpPr>
                          <a:spLocks noChangeShapeType="1"/>
                        </p:cNvSpPr>
                        <p:nvPr/>
                      </p:nvSpPr>
                      <p:spPr bwMode="auto">
                        <a:xfrm flipV="1">
                          <a:off x="858" y="1250"/>
                          <a:ext cx="143" cy="27"/>
                        </a:xfrm>
                        <a:prstGeom prst="line">
                          <a:avLst/>
                        </a:prstGeom>
                        <a:noFill/>
                        <a:ln w="3175">
                          <a:solidFill>
                            <a:srgbClr val="000000"/>
                          </a:solidFill>
                          <a:round/>
                          <a:headEnd/>
                          <a:tailEnd/>
                        </a:ln>
                      </p:spPr>
                      <p:txBody>
                        <a:bodyPr/>
                        <a:lstStyle/>
                        <a:p>
                          <a:endParaRPr lang="ar-SA"/>
                        </a:p>
                      </p:txBody>
                    </p:sp>
                  </p:grpSp>
                  <p:grpSp>
                    <p:nvGrpSpPr>
                      <p:cNvPr id="23" name="Group 61"/>
                      <p:cNvGrpSpPr>
                        <a:grpSpLocks/>
                      </p:cNvGrpSpPr>
                      <p:nvPr/>
                    </p:nvGrpSpPr>
                    <p:grpSpPr bwMode="auto">
                      <a:xfrm>
                        <a:off x="811" y="1173"/>
                        <a:ext cx="223" cy="121"/>
                        <a:chOff x="811" y="1173"/>
                        <a:chExt cx="223" cy="121"/>
                      </a:xfrm>
                    </p:grpSpPr>
                    <p:sp>
                      <p:nvSpPr>
                        <p:cNvPr id="41056" name="Freeform 62"/>
                        <p:cNvSpPr>
                          <a:spLocks/>
                        </p:cNvSpPr>
                        <p:nvPr/>
                      </p:nvSpPr>
                      <p:spPr bwMode="auto">
                        <a:xfrm>
                          <a:off x="811" y="1198"/>
                          <a:ext cx="37" cy="62"/>
                        </a:xfrm>
                        <a:custGeom>
                          <a:avLst/>
                          <a:gdLst>
                            <a:gd name="T0" fmla="*/ 16 w 148"/>
                            <a:gd name="T1" fmla="*/ 10 h 187"/>
                            <a:gd name="T2" fmla="*/ 137 w 148"/>
                            <a:gd name="T3" fmla="*/ 0 h 187"/>
                            <a:gd name="T4" fmla="*/ 148 w 148"/>
                            <a:gd name="T5" fmla="*/ 20 h 187"/>
                            <a:gd name="T6" fmla="*/ 148 w 148"/>
                            <a:gd name="T7" fmla="*/ 146 h 187"/>
                            <a:gd name="T8" fmla="*/ 138 w 148"/>
                            <a:gd name="T9" fmla="*/ 170 h 187"/>
                            <a:gd name="T10" fmla="*/ 12 w 148"/>
                            <a:gd name="T11" fmla="*/ 187 h 187"/>
                            <a:gd name="T12" fmla="*/ 0 w 148"/>
                            <a:gd name="T13" fmla="*/ 163 h 187"/>
                            <a:gd name="T14" fmla="*/ 0 w 148"/>
                            <a:gd name="T15" fmla="*/ 29 h 187"/>
                            <a:gd name="T16" fmla="*/ 16 w 148"/>
                            <a:gd name="T17" fmla="*/ 10 h 1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
                            <a:gd name="T28" fmla="*/ 0 h 187"/>
                            <a:gd name="T29" fmla="*/ 148 w 148"/>
                            <a:gd name="T30" fmla="*/ 187 h 1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 h="187">
                              <a:moveTo>
                                <a:pt x="16" y="10"/>
                              </a:moveTo>
                              <a:lnTo>
                                <a:pt x="137" y="0"/>
                              </a:lnTo>
                              <a:lnTo>
                                <a:pt x="148" y="20"/>
                              </a:lnTo>
                              <a:lnTo>
                                <a:pt x="148" y="146"/>
                              </a:lnTo>
                              <a:lnTo>
                                <a:pt x="138" y="170"/>
                              </a:lnTo>
                              <a:lnTo>
                                <a:pt x="12" y="187"/>
                              </a:lnTo>
                              <a:lnTo>
                                <a:pt x="0" y="163"/>
                              </a:lnTo>
                              <a:lnTo>
                                <a:pt x="0" y="29"/>
                              </a:lnTo>
                              <a:lnTo>
                                <a:pt x="16" y="10"/>
                              </a:lnTo>
                              <a:close/>
                            </a:path>
                          </a:pathLst>
                        </a:custGeom>
                        <a:solidFill>
                          <a:srgbClr val="FFFF00"/>
                        </a:solidFill>
                        <a:ln w="3175">
                          <a:solidFill>
                            <a:srgbClr val="000000"/>
                          </a:solidFill>
                          <a:round/>
                          <a:headEnd/>
                          <a:tailEnd/>
                        </a:ln>
                      </p:spPr>
                      <p:txBody>
                        <a:bodyPr/>
                        <a:lstStyle/>
                        <a:p>
                          <a:endParaRPr lang="ar-SA">
                            <a:latin typeface="Constantia" pitchFamily="18" charset="0"/>
                            <a:cs typeface="Majalla UI"/>
                          </a:endParaRPr>
                        </a:p>
                      </p:txBody>
                    </p:sp>
                    <p:sp>
                      <p:nvSpPr>
                        <p:cNvPr id="41057" name="Freeform 63"/>
                        <p:cNvSpPr>
                          <a:spLocks/>
                        </p:cNvSpPr>
                        <p:nvPr/>
                      </p:nvSpPr>
                      <p:spPr bwMode="auto">
                        <a:xfrm>
                          <a:off x="812" y="1264"/>
                          <a:ext cx="35" cy="30"/>
                        </a:xfrm>
                        <a:custGeom>
                          <a:avLst/>
                          <a:gdLst>
                            <a:gd name="T0" fmla="*/ 0 w 139"/>
                            <a:gd name="T1" fmla="*/ 22 h 90"/>
                            <a:gd name="T2" fmla="*/ 139 w 139"/>
                            <a:gd name="T3" fmla="*/ 0 h 90"/>
                            <a:gd name="T4" fmla="*/ 139 w 139"/>
                            <a:gd name="T5" fmla="*/ 66 h 90"/>
                            <a:gd name="T6" fmla="*/ 0 w 139"/>
                            <a:gd name="T7" fmla="*/ 90 h 90"/>
                            <a:gd name="T8" fmla="*/ 0 w 139"/>
                            <a:gd name="T9" fmla="*/ 22 h 90"/>
                            <a:gd name="T10" fmla="*/ 0 60000 65536"/>
                            <a:gd name="T11" fmla="*/ 0 60000 65536"/>
                            <a:gd name="T12" fmla="*/ 0 60000 65536"/>
                            <a:gd name="T13" fmla="*/ 0 60000 65536"/>
                            <a:gd name="T14" fmla="*/ 0 60000 65536"/>
                            <a:gd name="T15" fmla="*/ 0 w 139"/>
                            <a:gd name="T16" fmla="*/ 0 h 90"/>
                            <a:gd name="T17" fmla="*/ 139 w 139"/>
                            <a:gd name="T18" fmla="*/ 90 h 90"/>
                          </a:gdLst>
                          <a:ahLst/>
                          <a:cxnLst>
                            <a:cxn ang="T10">
                              <a:pos x="T0" y="T1"/>
                            </a:cxn>
                            <a:cxn ang="T11">
                              <a:pos x="T2" y="T3"/>
                            </a:cxn>
                            <a:cxn ang="T12">
                              <a:pos x="T4" y="T5"/>
                            </a:cxn>
                            <a:cxn ang="T13">
                              <a:pos x="T6" y="T7"/>
                            </a:cxn>
                            <a:cxn ang="T14">
                              <a:pos x="T8" y="T9"/>
                            </a:cxn>
                          </a:cxnLst>
                          <a:rect l="T15" t="T16" r="T17" b="T18"/>
                          <a:pathLst>
                            <a:path w="139" h="90">
                              <a:moveTo>
                                <a:pt x="0" y="22"/>
                              </a:moveTo>
                              <a:lnTo>
                                <a:pt x="139" y="0"/>
                              </a:lnTo>
                              <a:lnTo>
                                <a:pt x="139" y="66"/>
                              </a:lnTo>
                              <a:lnTo>
                                <a:pt x="0" y="90"/>
                              </a:lnTo>
                              <a:lnTo>
                                <a:pt x="0" y="22"/>
                              </a:lnTo>
                              <a:close/>
                            </a:path>
                          </a:pathLst>
                        </a:custGeom>
                        <a:solidFill>
                          <a:srgbClr val="FFFF00"/>
                        </a:solidFill>
                        <a:ln w="3175">
                          <a:solidFill>
                            <a:srgbClr val="000000"/>
                          </a:solidFill>
                          <a:round/>
                          <a:headEnd/>
                          <a:tailEnd/>
                        </a:ln>
                      </p:spPr>
                      <p:txBody>
                        <a:bodyPr/>
                        <a:lstStyle/>
                        <a:p>
                          <a:endParaRPr lang="ar-SA">
                            <a:latin typeface="Constantia" pitchFamily="18" charset="0"/>
                            <a:cs typeface="Majalla UI"/>
                          </a:endParaRPr>
                        </a:p>
                      </p:txBody>
                    </p:sp>
                    <p:sp>
                      <p:nvSpPr>
                        <p:cNvPr id="41058" name="Freeform 64"/>
                        <p:cNvSpPr>
                          <a:spLocks/>
                        </p:cNvSpPr>
                        <p:nvPr/>
                      </p:nvSpPr>
                      <p:spPr bwMode="auto">
                        <a:xfrm>
                          <a:off x="1005" y="1173"/>
                          <a:ext cx="29" cy="50"/>
                        </a:xfrm>
                        <a:custGeom>
                          <a:avLst/>
                          <a:gdLst>
                            <a:gd name="T0" fmla="*/ 12 w 118"/>
                            <a:gd name="T1" fmla="*/ 9 h 151"/>
                            <a:gd name="T2" fmla="*/ 103 w 118"/>
                            <a:gd name="T3" fmla="*/ 0 h 151"/>
                            <a:gd name="T4" fmla="*/ 118 w 118"/>
                            <a:gd name="T5" fmla="*/ 20 h 151"/>
                            <a:gd name="T6" fmla="*/ 118 w 118"/>
                            <a:gd name="T7" fmla="*/ 118 h 151"/>
                            <a:gd name="T8" fmla="*/ 106 w 118"/>
                            <a:gd name="T9" fmla="*/ 138 h 151"/>
                            <a:gd name="T10" fmla="*/ 10 w 118"/>
                            <a:gd name="T11" fmla="*/ 151 h 151"/>
                            <a:gd name="T12" fmla="*/ 0 w 118"/>
                            <a:gd name="T13" fmla="*/ 130 h 151"/>
                            <a:gd name="T14" fmla="*/ 0 w 118"/>
                            <a:gd name="T15" fmla="*/ 33 h 151"/>
                            <a:gd name="T16" fmla="*/ 12 w 118"/>
                            <a:gd name="T17" fmla="*/ 9 h 1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8"/>
                            <a:gd name="T28" fmla="*/ 0 h 151"/>
                            <a:gd name="T29" fmla="*/ 118 w 118"/>
                            <a:gd name="T30" fmla="*/ 151 h 1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8" h="151">
                              <a:moveTo>
                                <a:pt x="12" y="9"/>
                              </a:moveTo>
                              <a:lnTo>
                                <a:pt x="103" y="0"/>
                              </a:lnTo>
                              <a:lnTo>
                                <a:pt x="118" y="20"/>
                              </a:lnTo>
                              <a:lnTo>
                                <a:pt x="118" y="118"/>
                              </a:lnTo>
                              <a:lnTo>
                                <a:pt x="106" y="138"/>
                              </a:lnTo>
                              <a:lnTo>
                                <a:pt x="10" y="151"/>
                              </a:lnTo>
                              <a:lnTo>
                                <a:pt x="0" y="130"/>
                              </a:lnTo>
                              <a:lnTo>
                                <a:pt x="0" y="33"/>
                              </a:lnTo>
                              <a:lnTo>
                                <a:pt x="12" y="9"/>
                              </a:lnTo>
                              <a:close/>
                            </a:path>
                          </a:pathLst>
                        </a:custGeom>
                        <a:solidFill>
                          <a:srgbClr val="FFFF00"/>
                        </a:solidFill>
                        <a:ln w="3175">
                          <a:solidFill>
                            <a:srgbClr val="000000"/>
                          </a:solidFill>
                          <a:round/>
                          <a:headEnd/>
                          <a:tailEnd/>
                        </a:ln>
                      </p:spPr>
                      <p:txBody>
                        <a:bodyPr/>
                        <a:lstStyle/>
                        <a:p>
                          <a:endParaRPr lang="ar-SA">
                            <a:latin typeface="Constantia" pitchFamily="18" charset="0"/>
                            <a:cs typeface="Majalla UI"/>
                          </a:endParaRPr>
                        </a:p>
                      </p:txBody>
                    </p:sp>
                    <p:sp>
                      <p:nvSpPr>
                        <p:cNvPr id="41059" name="Freeform 65"/>
                        <p:cNvSpPr>
                          <a:spLocks/>
                        </p:cNvSpPr>
                        <p:nvPr/>
                      </p:nvSpPr>
                      <p:spPr bwMode="auto">
                        <a:xfrm>
                          <a:off x="1007" y="1227"/>
                          <a:ext cx="26" cy="26"/>
                        </a:xfrm>
                        <a:custGeom>
                          <a:avLst/>
                          <a:gdLst>
                            <a:gd name="T0" fmla="*/ 0 w 107"/>
                            <a:gd name="T1" fmla="*/ 14 h 79"/>
                            <a:gd name="T2" fmla="*/ 107 w 107"/>
                            <a:gd name="T3" fmla="*/ 0 h 79"/>
                            <a:gd name="T4" fmla="*/ 107 w 107"/>
                            <a:gd name="T5" fmla="*/ 61 h 79"/>
                            <a:gd name="T6" fmla="*/ 0 w 107"/>
                            <a:gd name="T7" fmla="*/ 79 h 79"/>
                            <a:gd name="T8" fmla="*/ 0 w 107"/>
                            <a:gd name="T9" fmla="*/ 14 h 79"/>
                            <a:gd name="T10" fmla="*/ 0 60000 65536"/>
                            <a:gd name="T11" fmla="*/ 0 60000 65536"/>
                            <a:gd name="T12" fmla="*/ 0 60000 65536"/>
                            <a:gd name="T13" fmla="*/ 0 60000 65536"/>
                            <a:gd name="T14" fmla="*/ 0 60000 65536"/>
                            <a:gd name="T15" fmla="*/ 0 w 107"/>
                            <a:gd name="T16" fmla="*/ 0 h 79"/>
                            <a:gd name="T17" fmla="*/ 107 w 107"/>
                            <a:gd name="T18" fmla="*/ 79 h 79"/>
                          </a:gdLst>
                          <a:ahLst/>
                          <a:cxnLst>
                            <a:cxn ang="T10">
                              <a:pos x="T0" y="T1"/>
                            </a:cxn>
                            <a:cxn ang="T11">
                              <a:pos x="T2" y="T3"/>
                            </a:cxn>
                            <a:cxn ang="T12">
                              <a:pos x="T4" y="T5"/>
                            </a:cxn>
                            <a:cxn ang="T13">
                              <a:pos x="T6" y="T7"/>
                            </a:cxn>
                            <a:cxn ang="T14">
                              <a:pos x="T8" y="T9"/>
                            </a:cxn>
                          </a:cxnLst>
                          <a:rect l="T15" t="T16" r="T17" b="T18"/>
                          <a:pathLst>
                            <a:path w="107" h="79">
                              <a:moveTo>
                                <a:pt x="0" y="14"/>
                              </a:moveTo>
                              <a:lnTo>
                                <a:pt x="107" y="0"/>
                              </a:lnTo>
                              <a:lnTo>
                                <a:pt x="107" y="61"/>
                              </a:lnTo>
                              <a:lnTo>
                                <a:pt x="0" y="79"/>
                              </a:lnTo>
                              <a:lnTo>
                                <a:pt x="0" y="14"/>
                              </a:lnTo>
                              <a:close/>
                            </a:path>
                          </a:pathLst>
                        </a:custGeom>
                        <a:solidFill>
                          <a:srgbClr val="FFFF00"/>
                        </a:solidFill>
                        <a:ln w="3175">
                          <a:solidFill>
                            <a:srgbClr val="000000"/>
                          </a:solidFill>
                          <a:round/>
                          <a:headEnd/>
                          <a:tailEnd/>
                        </a:ln>
                      </p:spPr>
                      <p:txBody>
                        <a:bodyPr/>
                        <a:lstStyle/>
                        <a:p>
                          <a:endParaRPr lang="ar-SA">
                            <a:latin typeface="Constantia" pitchFamily="18" charset="0"/>
                            <a:cs typeface="Majalla UI"/>
                          </a:endParaRPr>
                        </a:p>
                      </p:txBody>
                    </p:sp>
                  </p:grpSp>
                </p:grpSp>
              </p:grpSp>
              <p:sp>
                <p:nvSpPr>
                  <p:cNvPr id="41050" name="Freeform 66"/>
                  <p:cNvSpPr>
                    <a:spLocks/>
                  </p:cNvSpPr>
                  <p:nvPr/>
                </p:nvSpPr>
                <p:spPr bwMode="auto">
                  <a:xfrm>
                    <a:off x="773" y="1290"/>
                    <a:ext cx="277" cy="97"/>
                  </a:xfrm>
                  <a:custGeom>
                    <a:avLst/>
                    <a:gdLst>
                      <a:gd name="T0" fmla="*/ 0 w 1106"/>
                      <a:gd name="T1" fmla="*/ 183 h 291"/>
                      <a:gd name="T2" fmla="*/ 2 w 1106"/>
                      <a:gd name="T3" fmla="*/ 225 h 291"/>
                      <a:gd name="T4" fmla="*/ 11 w 1106"/>
                      <a:gd name="T5" fmla="*/ 270 h 291"/>
                      <a:gd name="T6" fmla="*/ 91 w 1106"/>
                      <a:gd name="T7" fmla="*/ 287 h 291"/>
                      <a:gd name="T8" fmla="*/ 190 w 1106"/>
                      <a:gd name="T9" fmla="*/ 291 h 291"/>
                      <a:gd name="T10" fmla="*/ 340 w 1106"/>
                      <a:gd name="T11" fmla="*/ 277 h 291"/>
                      <a:gd name="T12" fmla="*/ 470 w 1106"/>
                      <a:gd name="T13" fmla="*/ 259 h 291"/>
                      <a:gd name="T14" fmla="*/ 586 w 1106"/>
                      <a:gd name="T15" fmla="*/ 236 h 291"/>
                      <a:gd name="T16" fmla="*/ 714 w 1106"/>
                      <a:gd name="T17" fmla="*/ 209 h 291"/>
                      <a:gd name="T18" fmla="*/ 833 w 1106"/>
                      <a:gd name="T19" fmla="*/ 183 h 291"/>
                      <a:gd name="T20" fmla="*/ 942 w 1106"/>
                      <a:gd name="T21" fmla="*/ 158 h 291"/>
                      <a:gd name="T22" fmla="*/ 1079 w 1106"/>
                      <a:gd name="T23" fmla="*/ 122 h 291"/>
                      <a:gd name="T24" fmla="*/ 1097 w 1106"/>
                      <a:gd name="T25" fmla="*/ 88 h 291"/>
                      <a:gd name="T26" fmla="*/ 1106 w 1106"/>
                      <a:gd name="T27" fmla="*/ 41 h 291"/>
                      <a:gd name="T28" fmla="*/ 1101 w 1106"/>
                      <a:gd name="T29" fmla="*/ 0 h 291"/>
                      <a:gd name="T30" fmla="*/ 1091 w 1106"/>
                      <a:gd name="T31" fmla="*/ 15 h 291"/>
                      <a:gd name="T32" fmla="*/ 1072 w 1106"/>
                      <a:gd name="T33" fmla="*/ 24 h 291"/>
                      <a:gd name="T34" fmla="*/ 1050 w 1106"/>
                      <a:gd name="T35" fmla="*/ 32 h 291"/>
                      <a:gd name="T36" fmla="*/ 1020 w 1106"/>
                      <a:gd name="T37" fmla="*/ 41 h 291"/>
                      <a:gd name="T38" fmla="*/ 912 w 1106"/>
                      <a:gd name="T39" fmla="*/ 64 h 291"/>
                      <a:gd name="T40" fmla="*/ 800 w 1106"/>
                      <a:gd name="T41" fmla="*/ 88 h 291"/>
                      <a:gd name="T42" fmla="*/ 636 w 1106"/>
                      <a:gd name="T43" fmla="*/ 116 h 291"/>
                      <a:gd name="T44" fmla="*/ 490 w 1106"/>
                      <a:gd name="T45" fmla="*/ 139 h 291"/>
                      <a:gd name="T46" fmla="*/ 368 w 1106"/>
                      <a:gd name="T47" fmla="*/ 158 h 291"/>
                      <a:gd name="T48" fmla="*/ 260 w 1106"/>
                      <a:gd name="T49" fmla="*/ 173 h 291"/>
                      <a:gd name="T50" fmla="*/ 163 w 1106"/>
                      <a:gd name="T51" fmla="*/ 183 h 291"/>
                      <a:gd name="T52" fmla="*/ 117 w 1106"/>
                      <a:gd name="T53" fmla="*/ 180 h 291"/>
                      <a:gd name="T54" fmla="*/ 52 w 1106"/>
                      <a:gd name="T55" fmla="*/ 178 h 291"/>
                      <a:gd name="T56" fmla="*/ 10 w 1106"/>
                      <a:gd name="T57" fmla="*/ 168 h 291"/>
                      <a:gd name="T58" fmla="*/ 0 w 1106"/>
                      <a:gd name="T59" fmla="*/ 183 h 2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06"/>
                      <a:gd name="T91" fmla="*/ 0 h 291"/>
                      <a:gd name="T92" fmla="*/ 1106 w 1106"/>
                      <a:gd name="T93" fmla="*/ 291 h 2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06" h="291">
                        <a:moveTo>
                          <a:pt x="0" y="183"/>
                        </a:moveTo>
                        <a:lnTo>
                          <a:pt x="2" y="225"/>
                        </a:lnTo>
                        <a:lnTo>
                          <a:pt x="11" y="270"/>
                        </a:lnTo>
                        <a:lnTo>
                          <a:pt x="91" y="287"/>
                        </a:lnTo>
                        <a:lnTo>
                          <a:pt x="190" y="291"/>
                        </a:lnTo>
                        <a:lnTo>
                          <a:pt x="340" y="277"/>
                        </a:lnTo>
                        <a:lnTo>
                          <a:pt x="470" y="259"/>
                        </a:lnTo>
                        <a:lnTo>
                          <a:pt x="586" y="236"/>
                        </a:lnTo>
                        <a:lnTo>
                          <a:pt x="714" y="209"/>
                        </a:lnTo>
                        <a:lnTo>
                          <a:pt x="833" y="183"/>
                        </a:lnTo>
                        <a:lnTo>
                          <a:pt x="942" y="158"/>
                        </a:lnTo>
                        <a:lnTo>
                          <a:pt x="1079" y="122"/>
                        </a:lnTo>
                        <a:lnTo>
                          <a:pt x="1097" y="88"/>
                        </a:lnTo>
                        <a:lnTo>
                          <a:pt x="1106" y="41"/>
                        </a:lnTo>
                        <a:lnTo>
                          <a:pt x="1101" y="0"/>
                        </a:lnTo>
                        <a:lnTo>
                          <a:pt x="1091" y="15"/>
                        </a:lnTo>
                        <a:lnTo>
                          <a:pt x="1072" y="24"/>
                        </a:lnTo>
                        <a:lnTo>
                          <a:pt x="1050" y="32"/>
                        </a:lnTo>
                        <a:lnTo>
                          <a:pt x="1020" y="41"/>
                        </a:lnTo>
                        <a:lnTo>
                          <a:pt x="912" y="64"/>
                        </a:lnTo>
                        <a:lnTo>
                          <a:pt x="800" y="88"/>
                        </a:lnTo>
                        <a:lnTo>
                          <a:pt x="636" y="116"/>
                        </a:lnTo>
                        <a:lnTo>
                          <a:pt x="490" y="139"/>
                        </a:lnTo>
                        <a:lnTo>
                          <a:pt x="368" y="158"/>
                        </a:lnTo>
                        <a:lnTo>
                          <a:pt x="260" y="173"/>
                        </a:lnTo>
                        <a:lnTo>
                          <a:pt x="163" y="183"/>
                        </a:lnTo>
                        <a:lnTo>
                          <a:pt x="117" y="180"/>
                        </a:lnTo>
                        <a:lnTo>
                          <a:pt x="52" y="178"/>
                        </a:lnTo>
                        <a:lnTo>
                          <a:pt x="10" y="168"/>
                        </a:lnTo>
                        <a:lnTo>
                          <a:pt x="0" y="183"/>
                        </a:lnTo>
                        <a:close/>
                      </a:path>
                    </a:pathLst>
                  </a:cu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grpSp>
            <p:sp>
              <p:nvSpPr>
                <p:cNvPr id="41000" name="Freeform 67"/>
                <p:cNvSpPr>
                  <a:spLocks/>
                </p:cNvSpPr>
                <p:nvPr/>
              </p:nvSpPr>
              <p:spPr bwMode="auto">
                <a:xfrm>
                  <a:off x="276" y="866"/>
                  <a:ext cx="156" cy="174"/>
                </a:xfrm>
                <a:custGeom>
                  <a:avLst/>
                  <a:gdLst>
                    <a:gd name="T0" fmla="*/ 255 w 624"/>
                    <a:gd name="T1" fmla="*/ 0 h 521"/>
                    <a:gd name="T2" fmla="*/ 451 w 624"/>
                    <a:gd name="T3" fmla="*/ 16 h 521"/>
                    <a:gd name="T4" fmla="*/ 421 w 624"/>
                    <a:gd name="T5" fmla="*/ 174 h 521"/>
                    <a:gd name="T6" fmla="*/ 624 w 624"/>
                    <a:gd name="T7" fmla="*/ 195 h 521"/>
                    <a:gd name="T8" fmla="*/ 590 w 624"/>
                    <a:gd name="T9" fmla="*/ 368 h 521"/>
                    <a:gd name="T10" fmla="*/ 395 w 624"/>
                    <a:gd name="T11" fmla="*/ 343 h 521"/>
                    <a:gd name="T12" fmla="*/ 362 w 624"/>
                    <a:gd name="T13" fmla="*/ 521 h 521"/>
                    <a:gd name="T14" fmla="*/ 136 w 624"/>
                    <a:gd name="T15" fmla="*/ 491 h 521"/>
                    <a:gd name="T16" fmla="*/ 176 w 624"/>
                    <a:gd name="T17" fmla="*/ 338 h 521"/>
                    <a:gd name="T18" fmla="*/ 0 w 624"/>
                    <a:gd name="T19" fmla="*/ 322 h 521"/>
                    <a:gd name="T20" fmla="*/ 53 w 624"/>
                    <a:gd name="T21" fmla="*/ 148 h 521"/>
                    <a:gd name="T22" fmla="*/ 212 w 624"/>
                    <a:gd name="T23" fmla="*/ 164 h 521"/>
                    <a:gd name="T24" fmla="*/ 255 w 624"/>
                    <a:gd name="T25" fmla="*/ 0 h 5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24"/>
                    <a:gd name="T40" fmla="*/ 0 h 521"/>
                    <a:gd name="T41" fmla="*/ 624 w 624"/>
                    <a:gd name="T42" fmla="*/ 521 h 5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24" h="521">
                      <a:moveTo>
                        <a:pt x="255" y="0"/>
                      </a:moveTo>
                      <a:lnTo>
                        <a:pt x="451" y="16"/>
                      </a:lnTo>
                      <a:lnTo>
                        <a:pt x="421" y="174"/>
                      </a:lnTo>
                      <a:lnTo>
                        <a:pt x="624" y="195"/>
                      </a:lnTo>
                      <a:lnTo>
                        <a:pt x="590" y="368"/>
                      </a:lnTo>
                      <a:lnTo>
                        <a:pt x="395" y="343"/>
                      </a:lnTo>
                      <a:lnTo>
                        <a:pt x="362" y="521"/>
                      </a:lnTo>
                      <a:lnTo>
                        <a:pt x="136" y="491"/>
                      </a:lnTo>
                      <a:lnTo>
                        <a:pt x="176" y="338"/>
                      </a:lnTo>
                      <a:lnTo>
                        <a:pt x="0" y="322"/>
                      </a:lnTo>
                      <a:lnTo>
                        <a:pt x="53" y="148"/>
                      </a:lnTo>
                      <a:lnTo>
                        <a:pt x="212" y="164"/>
                      </a:lnTo>
                      <a:lnTo>
                        <a:pt x="255" y="0"/>
                      </a:lnTo>
                      <a:close/>
                    </a:path>
                  </a:pathLst>
                </a:custGeom>
                <a:solidFill>
                  <a:srgbClr val="800000"/>
                </a:solidFill>
                <a:ln w="3175">
                  <a:solidFill>
                    <a:srgbClr val="000000"/>
                  </a:solidFill>
                  <a:round/>
                  <a:headEnd/>
                  <a:tailEnd/>
                </a:ln>
              </p:spPr>
              <p:txBody>
                <a:bodyPr/>
                <a:lstStyle/>
                <a:p>
                  <a:endParaRPr lang="ar-SA">
                    <a:latin typeface="Constantia" pitchFamily="18" charset="0"/>
                    <a:cs typeface="Majalla UI"/>
                  </a:endParaRPr>
                </a:p>
              </p:txBody>
            </p:sp>
            <p:sp>
              <p:nvSpPr>
                <p:cNvPr id="41001" name="Freeform 68"/>
                <p:cNvSpPr>
                  <a:spLocks/>
                </p:cNvSpPr>
                <p:nvPr/>
              </p:nvSpPr>
              <p:spPr bwMode="auto">
                <a:xfrm>
                  <a:off x="530" y="872"/>
                  <a:ext cx="106" cy="493"/>
                </a:xfrm>
                <a:custGeom>
                  <a:avLst/>
                  <a:gdLst>
                    <a:gd name="T0" fmla="*/ 422 w 422"/>
                    <a:gd name="T1" fmla="*/ 51 h 1479"/>
                    <a:gd name="T2" fmla="*/ 194 w 422"/>
                    <a:gd name="T3" fmla="*/ 0 h 1479"/>
                    <a:gd name="T4" fmla="*/ 124 w 422"/>
                    <a:gd name="T5" fmla="*/ 0 h 1479"/>
                    <a:gd name="T6" fmla="*/ 16 w 422"/>
                    <a:gd name="T7" fmla="*/ 464 h 1479"/>
                    <a:gd name="T8" fmla="*/ 0 w 422"/>
                    <a:gd name="T9" fmla="*/ 673 h 1479"/>
                    <a:gd name="T10" fmla="*/ 0 w 422"/>
                    <a:gd name="T11" fmla="*/ 1368 h 1479"/>
                    <a:gd name="T12" fmla="*/ 16 w 422"/>
                    <a:gd name="T13" fmla="*/ 1479 h 1479"/>
                    <a:gd name="T14" fmla="*/ 155 w 422"/>
                    <a:gd name="T15" fmla="*/ 1462 h 1479"/>
                    <a:gd name="T16" fmla="*/ 155 w 422"/>
                    <a:gd name="T17" fmla="*/ 1419 h 1479"/>
                    <a:gd name="T18" fmla="*/ 107 w 422"/>
                    <a:gd name="T19" fmla="*/ 1402 h 1479"/>
                    <a:gd name="T20" fmla="*/ 95 w 422"/>
                    <a:gd name="T21" fmla="*/ 1361 h 1479"/>
                    <a:gd name="T22" fmla="*/ 73 w 422"/>
                    <a:gd name="T23" fmla="*/ 1271 h 1479"/>
                    <a:gd name="T24" fmla="*/ 73 w 422"/>
                    <a:gd name="T25" fmla="*/ 659 h 1479"/>
                    <a:gd name="T26" fmla="*/ 202 w 422"/>
                    <a:gd name="T27" fmla="*/ 41 h 1479"/>
                    <a:gd name="T28" fmla="*/ 280 w 422"/>
                    <a:gd name="T29" fmla="*/ 41 h 1479"/>
                    <a:gd name="T30" fmla="*/ 422 w 422"/>
                    <a:gd name="T31" fmla="*/ 51 h 14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2"/>
                    <a:gd name="T49" fmla="*/ 0 h 1479"/>
                    <a:gd name="T50" fmla="*/ 422 w 422"/>
                    <a:gd name="T51" fmla="*/ 1479 h 14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2" h="1479">
                      <a:moveTo>
                        <a:pt x="422" y="51"/>
                      </a:moveTo>
                      <a:lnTo>
                        <a:pt x="194" y="0"/>
                      </a:lnTo>
                      <a:lnTo>
                        <a:pt x="124" y="0"/>
                      </a:lnTo>
                      <a:lnTo>
                        <a:pt x="16" y="464"/>
                      </a:lnTo>
                      <a:lnTo>
                        <a:pt x="0" y="673"/>
                      </a:lnTo>
                      <a:lnTo>
                        <a:pt x="0" y="1368"/>
                      </a:lnTo>
                      <a:lnTo>
                        <a:pt x="16" y="1479"/>
                      </a:lnTo>
                      <a:lnTo>
                        <a:pt x="155" y="1462"/>
                      </a:lnTo>
                      <a:lnTo>
                        <a:pt x="155" y="1419"/>
                      </a:lnTo>
                      <a:lnTo>
                        <a:pt x="107" y="1402"/>
                      </a:lnTo>
                      <a:lnTo>
                        <a:pt x="95" y="1361"/>
                      </a:lnTo>
                      <a:lnTo>
                        <a:pt x="73" y="1271"/>
                      </a:lnTo>
                      <a:lnTo>
                        <a:pt x="73" y="659"/>
                      </a:lnTo>
                      <a:lnTo>
                        <a:pt x="202" y="41"/>
                      </a:lnTo>
                      <a:lnTo>
                        <a:pt x="280" y="41"/>
                      </a:lnTo>
                      <a:lnTo>
                        <a:pt x="422" y="51"/>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nvGrpSpPr>
                <p:cNvPr id="24" name="Group 69"/>
                <p:cNvGrpSpPr>
                  <a:grpSpLocks/>
                </p:cNvGrpSpPr>
                <p:nvPr/>
              </p:nvGrpSpPr>
              <p:grpSpPr bwMode="auto">
                <a:xfrm>
                  <a:off x="195" y="1111"/>
                  <a:ext cx="317" cy="203"/>
                  <a:chOff x="195" y="1111"/>
                  <a:chExt cx="317" cy="203"/>
                </a:xfrm>
              </p:grpSpPr>
              <p:grpSp>
                <p:nvGrpSpPr>
                  <p:cNvPr id="25" name="Group 70"/>
                  <p:cNvGrpSpPr>
                    <a:grpSpLocks/>
                  </p:cNvGrpSpPr>
                  <p:nvPr/>
                </p:nvGrpSpPr>
                <p:grpSpPr bwMode="auto">
                  <a:xfrm>
                    <a:off x="250" y="1111"/>
                    <a:ext cx="147" cy="84"/>
                    <a:chOff x="250" y="1111"/>
                    <a:chExt cx="147" cy="84"/>
                  </a:xfrm>
                </p:grpSpPr>
                <p:grpSp>
                  <p:nvGrpSpPr>
                    <p:cNvPr id="26" name="Group 71"/>
                    <p:cNvGrpSpPr>
                      <a:grpSpLocks/>
                    </p:cNvGrpSpPr>
                    <p:nvPr/>
                  </p:nvGrpSpPr>
                  <p:grpSpPr bwMode="auto">
                    <a:xfrm>
                      <a:off x="250" y="1111"/>
                      <a:ext cx="18" cy="57"/>
                      <a:chOff x="250" y="1111"/>
                      <a:chExt cx="18" cy="57"/>
                    </a:xfrm>
                  </p:grpSpPr>
                  <p:sp>
                    <p:nvSpPr>
                      <p:cNvPr id="41047" name="Oval 72"/>
                      <p:cNvSpPr>
                        <a:spLocks noChangeArrowheads="1"/>
                      </p:cNvSpPr>
                      <p:nvPr/>
                    </p:nvSpPr>
                    <p:spPr bwMode="auto">
                      <a:xfrm>
                        <a:off x="250" y="1111"/>
                        <a:ext cx="18" cy="57"/>
                      </a:xfrm>
                      <a:prstGeom prst="ellipse">
                        <a:avLst/>
                      </a:pr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sp>
                    <p:nvSpPr>
                      <p:cNvPr id="41048" name="Oval 73"/>
                      <p:cNvSpPr>
                        <a:spLocks noChangeArrowheads="1"/>
                      </p:cNvSpPr>
                      <p:nvPr/>
                    </p:nvSpPr>
                    <p:spPr bwMode="auto">
                      <a:xfrm>
                        <a:off x="253" y="1124"/>
                        <a:ext cx="10" cy="31"/>
                      </a:xfrm>
                      <a:prstGeom prst="ellipse">
                        <a:avLst/>
                      </a:pr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grpSp>
                <p:grpSp>
                  <p:nvGrpSpPr>
                    <p:cNvPr id="27" name="Group 74"/>
                    <p:cNvGrpSpPr>
                      <a:grpSpLocks/>
                    </p:cNvGrpSpPr>
                    <p:nvPr/>
                  </p:nvGrpSpPr>
                  <p:grpSpPr bwMode="auto">
                    <a:xfrm>
                      <a:off x="379" y="1138"/>
                      <a:ext cx="18" cy="57"/>
                      <a:chOff x="379" y="1138"/>
                      <a:chExt cx="18" cy="57"/>
                    </a:xfrm>
                  </p:grpSpPr>
                  <p:sp>
                    <p:nvSpPr>
                      <p:cNvPr id="41045" name="Oval 75"/>
                      <p:cNvSpPr>
                        <a:spLocks noChangeArrowheads="1"/>
                      </p:cNvSpPr>
                      <p:nvPr/>
                    </p:nvSpPr>
                    <p:spPr bwMode="auto">
                      <a:xfrm>
                        <a:off x="379" y="1138"/>
                        <a:ext cx="18" cy="57"/>
                      </a:xfrm>
                      <a:prstGeom prst="ellipse">
                        <a:avLst/>
                      </a:pr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sp>
                    <p:nvSpPr>
                      <p:cNvPr id="41046" name="Oval 76"/>
                      <p:cNvSpPr>
                        <a:spLocks noChangeArrowheads="1"/>
                      </p:cNvSpPr>
                      <p:nvPr/>
                    </p:nvSpPr>
                    <p:spPr bwMode="auto">
                      <a:xfrm>
                        <a:off x="382" y="1151"/>
                        <a:ext cx="10" cy="31"/>
                      </a:xfrm>
                      <a:prstGeom prst="ellipse">
                        <a:avLst/>
                      </a:pr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grpSp>
              </p:grpSp>
              <p:grpSp>
                <p:nvGrpSpPr>
                  <p:cNvPr id="28" name="Group 77"/>
                  <p:cNvGrpSpPr>
                    <a:grpSpLocks/>
                  </p:cNvGrpSpPr>
                  <p:nvPr/>
                </p:nvGrpSpPr>
                <p:grpSpPr bwMode="auto">
                  <a:xfrm>
                    <a:off x="195" y="1137"/>
                    <a:ext cx="317" cy="177"/>
                    <a:chOff x="195" y="1137"/>
                    <a:chExt cx="317" cy="177"/>
                  </a:xfrm>
                </p:grpSpPr>
                <p:sp>
                  <p:nvSpPr>
                    <p:cNvPr id="41035" name="Freeform 78"/>
                    <p:cNvSpPr>
                      <a:spLocks/>
                    </p:cNvSpPr>
                    <p:nvPr/>
                  </p:nvSpPr>
                  <p:spPr bwMode="auto">
                    <a:xfrm>
                      <a:off x="195" y="1197"/>
                      <a:ext cx="16" cy="53"/>
                    </a:xfrm>
                    <a:custGeom>
                      <a:avLst/>
                      <a:gdLst>
                        <a:gd name="T0" fmla="*/ 2 w 63"/>
                        <a:gd name="T1" fmla="*/ 0 h 161"/>
                        <a:gd name="T2" fmla="*/ 63 w 63"/>
                        <a:gd name="T3" fmla="*/ 10 h 161"/>
                        <a:gd name="T4" fmla="*/ 63 w 63"/>
                        <a:gd name="T5" fmla="*/ 161 h 161"/>
                        <a:gd name="T6" fmla="*/ 0 w 63"/>
                        <a:gd name="T7" fmla="*/ 148 h 161"/>
                        <a:gd name="T8" fmla="*/ 2 w 63"/>
                        <a:gd name="T9" fmla="*/ 0 h 161"/>
                        <a:gd name="T10" fmla="*/ 0 60000 65536"/>
                        <a:gd name="T11" fmla="*/ 0 60000 65536"/>
                        <a:gd name="T12" fmla="*/ 0 60000 65536"/>
                        <a:gd name="T13" fmla="*/ 0 60000 65536"/>
                        <a:gd name="T14" fmla="*/ 0 60000 65536"/>
                        <a:gd name="T15" fmla="*/ 0 w 63"/>
                        <a:gd name="T16" fmla="*/ 0 h 161"/>
                        <a:gd name="T17" fmla="*/ 63 w 63"/>
                        <a:gd name="T18" fmla="*/ 161 h 161"/>
                      </a:gdLst>
                      <a:ahLst/>
                      <a:cxnLst>
                        <a:cxn ang="T10">
                          <a:pos x="T0" y="T1"/>
                        </a:cxn>
                        <a:cxn ang="T11">
                          <a:pos x="T2" y="T3"/>
                        </a:cxn>
                        <a:cxn ang="T12">
                          <a:pos x="T4" y="T5"/>
                        </a:cxn>
                        <a:cxn ang="T13">
                          <a:pos x="T6" y="T7"/>
                        </a:cxn>
                        <a:cxn ang="T14">
                          <a:pos x="T8" y="T9"/>
                        </a:cxn>
                      </a:cxnLst>
                      <a:rect l="T15" t="T16" r="T17" b="T18"/>
                      <a:pathLst>
                        <a:path w="63" h="161">
                          <a:moveTo>
                            <a:pt x="2" y="0"/>
                          </a:moveTo>
                          <a:lnTo>
                            <a:pt x="63" y="10"/>
                          </a:lnTo>
                          <a:lnTo>
                            <a:pt x="63" y="161"/>
                          </a:lnTo>
                          <a:lnTo>
                            <a:pt x="0" y="148"/>
                          </a:lnTo>
                          <a:lnTo>
                            <a:pt x="2"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1036" name="Freeform 79"/>
                    <p:cNvSpPr>
                      <a:spLocks/>
                    </p:cNvSpPr>
                    <p:nvPr/>
                  </p:nvSpPr>
                  <p:spPr bwMode="auto">
                    <a:xfrm>
                      <a:off x="420" y="1255"/>
                      <a:ext cx="19" cy="59"/>
                    </a:xfrm>
                    <a:custGeom>
                      <a:avLst/>
                      <a:gdLst>
                        <a:gd name="T0" fmla="*/ 0 w 76"/>
                        <a:gd name="T1" fmla="*/ 0 h 178"/>
                        <a:gd name="T2" fmla="*/ 76 w 76"/>
                        <a:gd name="T3" fmla="*/ 13 h 178"/>
                        <a:gd name="T4" fmla="*/ 76 w 76"/>
                        <a:gd name="T5" fmla="*/ 178 h 178"/>
                        <a:gd name="T6" fmla="*/ 0 w 76"/>
                        <a:gd name="T7" fmla="*/ 156 h 178"/>
                        <a:gd name="T8" fmla="*/ 0 w 76"/>
                        <a:gd name="T9" fmla="*/ 0 h 178"/>
                        <a:gd name="T10" fmla="*/ 0 60000 65536"/>
                        <a:gd name="T11" fmla="*/ 0 60000 65536"/>
                        <a:gd name="T12" fmla="*/ 0 60000 65536"/>
                        <a:gd name="T13" fmla="*/ 0 60000 65536"/>
                        <a:gd name="T14" fmla="*/ 0 60000 65536"/>
                        <a:gd name="T15" fmla="*/ 0 w 76"/>
                        <a:gd name="T16" fmla="*/ 0 h 178"/>
                        <a:gd name="T17" fmla="*/ 76 w 76"/>
                        <a:gd name="T18" fmla="*/ 178 h 178"/>
                      </a:gdLst>
                      <a:ahLst/>
                      <a:cxnLst>
                        <a:cxn ang="T10">
                          <a:pos x="T0" y="T1"/>
                        </a:cxn>
                        <a:cxn ang="T11">
                          <a:pos x="T2" y="T3"/>
                        </a:cxn>
                        <a:cxn ang="T12">
                          <a:pos x="T4" y="T5"/>
                        </a:cxn>
                        <a:cxn ang="T13">
                          <a:pos x="T6" y="T7"/>
                        </a:cxn>
                        <a:cxn ang="T14">
                          <a:pos x="T8" y="T9"/>
                        </a:cxn>
                      </a:cxnLst>
                      <a:rect l="T15" t="T16" r="T17" b="T18"/>
                      <a:pathLst>
                        <a:path w="76" h="178">
                          <a:moveTo>
                            <a:pt x="0" y="0"/>
                          </a:moveTo>
                          <a:lnTo>
                            <a:pt x="76" y="13"/>
                          </a:lnTo>
                          <a:lnTo>
                            <a:pt x="76" y="178"/>
                          </a:lnTo>
                          <a:lnTo>
                            <a:pt x="0" y="156"/>
                          </a:lnTo>
                          <a:lnTo>
                            <a:pt x="0"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nvGrpSpPr>
                    <p:cNvPr id="29" name="Group 80"/>
                    <p:cNvGrpSpPr>
                      <a:grpSpLocks/>
                    </p:cNvGrpSpPr>
                    <p:nvPr/>
                  </p:nvGrpSpPr>
                  <p:grpSpPr bwMode="auto">
                    <a:xfrm>
                      <a:off x="406" y="1137"/>
                      <a:ext cx="47" cy="112"/>
                      <a:chOff x="406" y="1137"/>
                      <a:chExt cx="47" cy="112"/>
                    </a:xfrm>
                  </p:grpSpPr>
                  <p:sp>
                    <p:nvSpPr>
                      <p:cNvPr id="41041" name="Freeform 81"/>
                      <p:cNvSpPr>
                        <a:spLocks/>
                      </p:cNvSpPr>
                      <p:nvPr/>
                    </p:nvSpPr>
                    <p:spPr bwMode="auto">
                      <a:xfrm>
                        <a:off x="406" y="1137"/>
                        <a:ext cx="47" cy="112"/>
                      </a:xfrm>
                      <a:custGeom>
                        <a:avLst/>
                        <a:gdLst>
                          <a:gd name="T0" fmla="*/ 0 w 186"/>
                          <a:gd name="T1" fmla="*/ 0 h 337"/>
                          <a:gd name="T2" fmla="*/ 186 w 186"/>
                          <a:gd name="T3" fmla="*/ 25 h 337"/>
                          <a:gd name="T4" fmla="*/ 186 w 186"/>
                          <a:gd name="T5" fmla="*/ 337 h 337"/>
                          <a:gd name="T6" fmla="*/ 0 w 186"/>
                          <a:gd name="T7" fmla="*/ 306 h 337"/>
                          <a:gd name="T8" fmla="*/ 0 w 186"/>
                          <a:gd name="T9" fmla="*/ 0 h 337"/>
                          <a:gd name="T10" fmla="*/ 0 60000 65536"/>
                          <a:gd name="T11" fmla="*/ 0 60000 65536"/>
                          <a:gd name="T12" fmla="*/ 0 60000 65536"/>
                          <a:gd name="T13" fmla="*/ 0 60000 65536"/>
                          <a:gd name="T14" fmla="*/ 0 60000 65536"/>
                          <a:gd name="T15" fmla="*/ 0 w 186"/>
                          <a:gd name="T16" fmla="*/ 0 h 337"/>
                          <a:gd name="T17" fmla="*/ 186 w 186"/>
                          <a:gd name="T18" fmla="*/ 337 h 337"/>
                        </a:gdLst>
                        <a:ahLst/>
                        <a:cxnLst>
                          <a:cxn ang="T10">
                            <a:pos x="T0" y="T1"/>
                          </a:cxn>
                          <a:cxn ang="T11">
                            <a:pos x="T2" y="T3"/>
                          </a:cxn>
                          <a:cxn ang="T12">
                            <a:pos x="T4" y="T5"/>
                          </a:cxn>
                          <a:cxn ang="T13">
                            <a:pos x="T6" y="T7"/>
                          </a:cxn>
                          <a:cxn ang="T14">
                            <a:pos x="T8" y="T9"/>
                          </a:cxn>
                        </a:cxnLst>
                        <a:rect l="T15" t="T16" r="T17" b="T18"/>
                        <a:pathLst>
                          <a:path w="186" h="337">
                            <a:moveTo>
                              <a:pt x="0" y="0"/>
                            </a:moveTo>
                            <a:lnTo>
                              <a:pt x="186" y="25"/>
                            </a:lnTo>
                            <a:lnTo>
                              <a:pt x="186" y="337"/>
                            </a:lnTo>
                            <a:lnTo>
                              <a:pt x="0" y="306"/>
                            </a:lnTo>
                            <a:lnTo>
                              <a:pt x="0"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1042" name="Line 82"/>
                      <p:cNvSpPr>
                        <a:spLocks noChangeShapeType="1"/>
                      </p:cNvSpPr>
                      <p:nvPr/>
                    </p:nvSpPr>
                    <p:spPr bwMode="auto">
                      <a:xfrm>
                        <a:off x="415" y="1182"/>
                        <a:ext cx="1" cy="25"/>
                      </a:xfrm>
                      <a:prstGeom prst="line">
                        <a:avLst/>
                      </a:prstGeom>
                      <a:noFill/>
                      <a:ln w="3175">
                        <a:solidFill>
                          <a:srgbClr val="000000"/>
                        </a:solidFill>
                        <a:round/>
                        <a:headEnd/>
                        <a:tailEnd/>
                      </a:ln>
                    </p:spPr>
                    <p:txBody>
                      <a:bodyPr/>
                      <a:lstStyle/>
                      <a:p>
                        <a:endParaRPr lang="ar-SA"/>
                      </a:p>
                    </p:txBody>
                  </p:sp>
                </p:grpSp>
                <p:grpSp>
                  <p:nvGrpSpPr>
                    <p:cNvPr id="30" name="Group 83"/>
                    <p:cNvGrpSpPr>
                      <a:grpSpLocks/>
                    </p:cNvGrpSpPr>
                    <p:nvPr/>
                  </p:nvGrpSpPr>
                  <p:grpSpPr bwMode="auto">
                    <a:xfrm>
                      <a:off x="460" y="1175"/>
                      <a:ext cx="52" cy="117"/>
                      <a:chOff x="460" y="1175"/>
                      <a:chExt cx="52" cy="117"/>
                    </a:xfrm>
                  </p:grpSpPr>
                  <p:sp>
                    <p:nvSpPr>
                      <p:cNvPr id="41039" name="Freeform 84"/>
                      <p:cNvSpPr>
                        <a:spLocks/>
                      </p:cNvSpPr>
                      <p:nvPr/>
                    </p:nvSpPr>
                    <p:spPr bwMode="auto">
                      <a:xfrm>
                        <a:off x="460" y="1175"/>
                        <a:ext cx="52" cy="117"/>
                      </a:xfrm>
                      <a:custGeom>
                        <a:avLst/>
                        <a:gdLst>
                          <a:gd name="T0" fmla="*/ 0 w 208"/>
                          <a:gd name="T1" fmla="*/ 0 h 351"/>
                          <a:gd name="T2" fmla="*/ 208 w 208"/>
                          <a:gd name="T3" fmla="*/ 35 h 351"/>
                          <a:gd name="T4" fmla="*/ 208 w 208"/>
                          <a:gd name="T5" fmla="*/ 351 h 351"/>
                          <a:gd name="T6" fmla="*/ 0 w 208"/>
                          <a:gd name="T7" fmla="*/ 310 h 351"/>
                          <a:gd name="T8" fmla="*/ 0 w 208"/>
                          <a:gd name="T9" fmla="*/ 0 h 351"/>
                          <a:gd name="T10" fmla="*/ 0 60000 65536"/>
                          <a:gd name="T11" fmla="*/ 0 60000 65536"/>
                          <a:gd name="T12" fmla="*/ 0 60000 65536"/>
                          <a:gd name="T13" fmla="*/ 0 60000 65536"/>
                          <a:gd name="T14" fmla="*/ 0 60000 65536"/>
                          <a:gd name="T15" fmla="*/ 0 w 208"/>
                          <a:gd name="T16" fmla="*/ 0 h 351"/>
                          <a:gd name="T17" fmla="*/ 208 w 208"/>
                          <a:gd name="T18" fmla="*/ 351 h 351"/>
                        </a:gdLst>
                        <a:ahLst/>
                        <a:cxnLst>
                          <a:cxn ang="T10">
                            <a:pos x="T0" y="T1"/>
                          </a:cxn>
                          <a:cxn ang="T11">
                            <a:pos x="T2" y="T3"/>
                          </a:cxn>
                          <a:cxn ang="T12">
                            <a:pos x="T4" y="T5"/>
                          </a:cxn>
                          <a:cxn ang="T13">
                            <a:pos x="T6" y="T7"/>
                          </a:cxn>
                          <a:cxn ang="T14">
                            <a:pos x="T8" y="T9"/>
                          </a:cxn>
                        </a:cxnLst>
                        <a:rect l="T15" t="T16" r="T17" b="T18"/>
                        <a:pathLst>
                          <a:path w="208" h="351">
                            <a:moveTo>
                              <a:pt x="0" y="0"/>
                            </a:moveTo>
                            <a:lnTo>
                              <a:pt x="208" y="35"/>
                            </a:lnTo>
                            <a:lnTo>
                              <a:pt x="208" y="351"/>
                            </a:lnTo>
                            <a:lnTo>
                              <a:pt x="0" y="310"/>
                            </a:lnTo>
                            <a:lnTo>
                              <a:pt x="0"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1040" name="Line 85"/>
                      <p:cNvSpPr>
                        <a:spLocks noChangeShapeType="1"/>
                      </p:cNvSpPr>
                      <p:nvPr/>
                    </p:nvSpPr>
                    <p:spPr bwMode="auto">
                      <a:xfrm>
                        <a:off x="468" y="1215"/>
                        <a:ext cx="1" cy="26"/>
                      </a:xfrm>
                      <a:prstGeom prst="line">
                        <a:avLst/>
                      </a:prstGeom>
                      <a:noFill/>
                      <a:ln w="3175">
                        <a:solidFill>
                          <a:srgbClr val="000000"/>
                        </a:solidFill>
                        <a:round/>
                        <a:headEnd/>
                        <a:tailEnd/>
                      </a:ln>
                    </p:spPr>
                    <p:txBody>
                      <a:bodyPr/>
                      <a:lstStyle/>
                      <a:p>
                        <a:endParaRPr lang="ar-SA"/>
                      </a:p>
                    </p:txBody>
                  </p:sp>
                </p:grpSp>
              </p:grpSp>
            </p:grpSp>
            <p:grpSp>
              <p:nvGrpSpPr>
                <p:cNvPr id="31" name="Group 86"/>
                <p:cNvGrpSpPr>
                  <a:grpSpLocks/>
                </p:cNvGrpSpPr>
                <p:nvPr/>
              </p:nvGrpSpPr>
              <p:grpSpPr bwMode="auto">
                <a:xfrm>
                  <a:off x="207" y="827"/>
                  <a:ext cx="837" cy="530"/>
                  <a:chOff x="207" y="827"/>
                  <a:chExt cx="837" cy="530"/>
                </a:xfrm>
              </p:grpSpPr>
              <p:grpSp>
                <p:nvGrpSpPr>
                  <p:cNvPr id="40994" name="Group 87"/>
                  <p:cNvGrpSpPr>
                    <a:grpSpLocks/>
                  </p:cNvGrpSpPr>
                  <p:nvPr/>
                </p:nvGrpSpPr>
                <p:grpSpPr bwMode="auto">
                  <a:xfrm>
                    <a:off x="550" y="1081"/>
                    <a:ext cx="494" cy="276"/>
                    <a:chOff x="550" y="1081"/>
                    <a:chExt cx="494" cy="276"/>
                  </a:xfrm>
                </p:grpSpPr>
                <p:sp>
                  <p:nvSpPr>
                    <p:cNvPr id="41025" name="Line 88"/>
                    <p:cNvSpPr>
                      <a:spLocks noChangeShapeType="1"/>
                    </p:cNvSpPr>
                    <p:nvPr/>
                  </p:nvSpPr>
                  <p:spPr bwMode="auto">
                    <a:xfrm>
                      <a:off x="550" y="1159"/>
                      <a:ext cx="251" cy="55"/>
                    </a:xfrm>
                    <a:prstGeom prst="line">
                      <a:avLst/>
                    </a:prstGeom>
                    <a:noFill/>
                    <a:ln w="3175">
                      <a:solidFill>
                        <a:srgbClr val="000000"/>
                      </a:solidFill>
                      <a:round/>
                      <a:headEnd/>
                      <a:tailEnd/>
                    </a:ln>
                  </p:spPr>
                  <p:txBody>
                    <a:bodyPr/>
                    <a:lstStyle/>
                    <a:p>
                      <a:endParaRPr lang="ar-SA"/>
                    </a:p>
                  </p:txBody>
                </p:sp>
                <p:sp>
                  <p:nvSpPr>
                    <p:cNvPr id="41026" name="Freeform 89"/>
                    <p:cNvSpPr>
                      <a:spLocks/>
                    </p:cNvSpPr>
                    <p:nvPr/>
                  </p:nvSpPr>
                  <p:spPr bwMode="auto">
                    <a:xfrm>
                      <a:off x="809" y="1266"/>
                      <a:ext cx="227" cy="48"/>
                    </a:xfrm>
                    <a:custGeom>
                      <a:avLst/>
                      <a:gdLst>
                        <a:gd name="T0" fmla="*/ 0 w 908"/>
                        <a:gd name="T1" fmla="*/ 134 h 144"/>
                        <a:gd name="T2" fmla="*/ 42 w 908"/>
                        <a:gd name="T3" fmla="*/ 144 h 144"/>
                        <a:gd name="T4" fmla="*/ 104 w 908"/>
                        <a:gd name="T5" fmla="*/ 143 h 144"/>
                        <a:gd name="T6" fmla="*/ 161 w 908"/>
                        <a:gd name="T7" fmla="*/ 136 h 144"/>
                        <a:gd name="T8" fmla="*/ 227 w 908"/>
                        <a:gd name="T9" fmla="*/ 126 h 144"/>
                        <a:gd name="T10" fmla="*/ 805 w 908"/>
                        <a:gd name="T11" fmla="*/ 26 h 144"/>
                        <a:gd name="T12" fmla="*/ 881 w 908"/>
                        <a:gd name="T13" fmla="*/ 16 h 144"/>
                        <a:gd name="T14" fmla="*/ 908 w 908"/>
                        <a:gd name="T15" fmla="*/ 0 h 144"/>
                        <a:gd name="T16" fmla="*/ 0 60000 65536"/>
                        <a:gd name="T17" fmla="*/ 0 60000 65536"/>
                        <a:gd name="T18" fmla="*/ 0 60000 65536"/>
                        <a:gd name="T19" fmla="*/ 0 60000 65536"/>
                        <a:gd name="T20" fmla="*/ 0 60000 65536"/>
                        <a:gd name="T21" fmla="*/ 0 60000 65536"/>
                        <a:gd name="T22" fmla="*/ 0 60000 65536"/>
                        <a:gd name="T23" fmla="*/ 0 60000 65536"/>
                        <a:gd name="T24" fmla="*/ 0 w 908"/>
                        <a:gd name="T25" fmla="*/ 0 h 144"/>
                        <a:gd name="T26" fmla="*/ 908 w 908"/>
                        <a:gd name="T27" fmla="*/ 144 h 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8" h="144">
                          <a:moveTo>
                            <a:pt x="0" y="134"/>
                          </a:moveTo>
                          <a:lnTo>
                            <a:pt x="42" y="144"/>
                          </a:lnTo>
                          <a:lnTo>
                            <a:pt x="104" y="143"/>
                          </a:lnTo>
                          <a:lnTo>
                            <a:pt x="161" y="136"/>
                          </a:lnTo>
                          <a:lnTo>
                            <a:pt x="227" y="126"/>
                          </a:lnTo>
                          <a:lnTo>
                            <a:pt x="805" y="26"/>
                          </a:lnTo>
                          <a:lnTo>
                            <a:pt x="881" y="16"/>
                          </a:lnTo>
                          <a:lnTo>
                            <a:pt x="908" y="0"/>
                          </a:lnTo>
                        </a:path>
                      </a:pathLst>
                    </a:custGeom>
                    <a:noFill/>
                    <a:ln w="3175">
                      <a:solidFill>
                        <a:srgbClr val="000000"/>
                      </a:solidFill>
                      <a:round/>
                      <a:headEnd/>
                      <a:tailEnd/>
                    </a:ln>
                  </p:spPr>
                  <p:txBody>
                    <a:bodyPr/>
                    <a:lstStyle/>
                    <a:p>
                      <a:endParaRPr lang="ar-SA">
                        <a:latin typeface="Constantia" pitchFamily="18" charset="0"/>
                        <a:cs typeface="Majalla UI"/>
                      </a:endParaRPr>
                    </a:p>
                  </p:txBody>
                </p:sp>
                <p:sp>
                  <p:nvSpPr>
                    <p:cNvPr id="41027" name="Freeform 90"/>
                    <p:cNvSpPr>
                      <a:spLocks/>
                    </p:cNvSpPr>
                    <p:nvPr/>
                  </p:nvSpPr>
                  <p:spPr bwMode="auto">
                    <a:xfrm>
                      <a:off x="724" y="1081"/>
                      <a:ext cx="320" cy="96"/>
                    </a:xfrm>
                    <a:custGeom>
                      <a:avLst/>
                      <a:gdLst>
                        <a:gd name="T0" fmla="*/ 964 w 1281"/>
                        <a:gd name="T1" fmla="*/ 0 h 287"/>
                        <a:gd name="T2" fmla="*/ 1145 w 1281"/>
                        <a:gd name="T3" fmla="*/ 51 h 287"/>
                        <a:gd name="T4" fmla="*/ 1191 w 1281"/>
                        <a:gd name="T5" fmla="*/ 77 h 287"/>
                        <a:gd name="T6" fmla="*/ 1226 w 1281"/>
                        <a:gd name="T7" fmla="*/ 117 h 287"/>
                        <a:gd name="T8" fmla="*/ 1268 w 1281"/>
                        <a:gd name="T9" fmla="*/ 176 h 287"/>
                        <a:gd name="T10" fmla="*/ 1281 w 1281"/>
                        <a:gd name="T11" fmla="*/ 209 h 287"/>
                        <a:gd name="T12" fmla="*/ 352 w 1281"/>
                        <a:gd name="T13" fmla="*/ 287 h 287"/>
                        <a:gd name="T14" fmla="*/ 310 w 1281"/>
                        <a:gd name="T15" fmla="*/ 209 h 287"/>
                        <a:gd name="T16" fmla="*/ 285 w 1281"/>
                        <a:gd name="T17" fmla="*/ 173 h 287"/>
                        <a:gd name="T18" fmla="*/ 253 w 1281"/>
                        <a:gd name="T19" fmla="*/ 148 h 287"/>
                        <a:gd name="T20" fmla="*/ 177 w 1281"/>
                        <a:gd name="T21" fmla="*/ 117 h 287"/>
                        <a:gd name="T22" fmla="*/ 0 w 1281"/>
                        <a:gd name="T23" fmla="*/ 61 h 287"/>
                        <a:gd name="T24" fmla="*/ 964 w 1281"/>
                        <a:gd name="T25" fmla="*/ 0 h 2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81"/>
                        <a:gd name="T40" fmla="*/ 0 h 287"/>
                        <a:gd name="T41" fmla="*/ 1281 w 1281"/>
                        <a:gd name="T42" fmla="*/ 287 h 2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81" h="287">
                          <a:moveTo>
                            <a:pt x="964" y="0"/>
                          </a:moveTo>
                          <a:lnTo>
                            <a:pt x="1145" y="51"/>
                          </a:lnTo>
                          <a:lnTo>
                            <a:pt x="1191" y="77"/>
                          </a:lnTo>
                          <a:lnTo>
                            <a:pt x="1226" y="117"/>
                          </a:lnTo>
                          <a:lnTo>
                            <a:pt x="1268" y="176"/>
                          </a:lnTo>
                          <a:lnTo>
                            <a:pt x="1281" y="209"/>
                          </a:lnTo>
                          <a:lnTo>
                            <a:pt x="352" y="287"/>
                          </a:lnTo>
                          <a:lnTo>
                            <a:pt x="310" y="209"/>
                          </a:lnTo>
                          <a:lnTo>
                            <a:pt x="285" y="173"/>
                          </a:lnTo>
                          <a:lnTo>
                            <a:pt x="253" y="148"/>
                          </a:lnTo>
                          <a:lnTo>
                            <a:pt x="177" y="117"/>
                          </a:lnTo>
                          <a:lnTo>
                            <a:pt x="0" y="61"/>
                          </a:lnTo>
                          <a:lnTo>
                            <a:pt x="964" y="0"/>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sp>
                  <p:nvSpPr>
                    <p:cNvPr id="41028" name="Freeform 91"/>
                    <p:cNvSpPr>
                      <a:spLocks/>
                    </p:cNvSpPr>
                    <p:nvPr/>
                  </p:nvSpPr>
                  <p:spPr bwMode="auto">
                    <a:xfrm>
                      <a:off x="836" y="1084"/>
                      <a:ext cx="95" cy="78"/>
                    </a:xfrm>
                    <a:custGeom>
                      <a:avLst/>
                      <a:gdLst>
                        <a:gd name="T0" fmla="*/ 0 w 377"/>
                        <a:gd name="T1" fmla="*/ 0 h 234"/>
                        <a:gd name="T2" fmla="*/ 150 w 377"/>
                        <a:gd name="T3" fmla="*/ 60 h 234"/>
                        <a:gd name="T4" fmla="*/ 247 w 377"/>
                        <a:gd name="T5" fmla="*/ 97 h 234"/>
                        <a:gd name="T6" fmla="*/ 286 w 377"/>
                        <a:gd name="T7" fmla="*/ 121 h 234"/>
                        <a:gd name="T8" fmla="*/ 320 w 377"/>
                        <a:gd name="T9" fmla="*/ 150 h 234"/>
                        <a:gd name="T10" fmla="*/ 344 w 377"/>
                        <a:gd name="T11" fmla="*/ 175 h 234"/>
                        <a:gd name="T12" fmla="*/ 377 w 377"/>
                        <a:gd name="T13" fmla="*/ 234 h 234"/>
                        <a:gd name="T14" fmla="*/ 0 60000 65536"/>
                        <a:gd name="T15" fmla="*/ 0 60000 65536"/>
                        <a:gd name="T16" fmla="*/ 0 60000 65536"/>
                        <a:gd name="T17" fmla="*/ 0 60000 65536"/>
                        <a:gd name="T18" fmla="*/ 0 60000 65536"/>
                        <a:gd name="T19" fmla="*/ 0 60000 65536"/>
                        <a:gd name="T20" fmla="*/ 0 60000 65536"/>
                        <a:gd name="T21" fmla="*/ 0 w 377"/>
                        <a:gd name="T22" fmla="*/ 0 h 234"/>
                        <a:gd name="T23" fmla="*/ 377 w 377"/>
                        <a:gd name="T24" fmla="*/ 234 h 2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7" h="234">
                          <a:moveTo>
                            <a:pt x="0" y="0"/>
                          </a:moveTo>
                          <a:lnTo>
                            <a:pt x="150" y="60"/>
                          </a:lnTo>
                          <a:lnTo>
                            <a:pt x="247" y="97"/>
                          </a:lnTo>
                          <a:lnTo>
                            <a:pt x="286" y="121"/>
                          </a:lnTo>
                          <a:lnTo>
                            <a:pt x="320" y="150"/>
                          </a:lnTo>
                          <a:lnTo>
                            <a:pt x="344" y="175"/>
                          </a:lnTo>
                          <a:lnTo>
                            <a:pt x="377" y="234"/>
                          </a:lnTo>
                        </a:path>
                      </a:pathLst>
                    </a:custGeom>
                    <a:noFill/>
                    <a:ln w="3175">
                      <a:solidFill>
                        <a:srgbClr val="000000"/>
                      </a:solidFill>
                      <a:round/>
                      <a:headEnd/>
                      <a:tailEnd/>
                    </a:ln>
                  </p:spPr>
                  <p:txBody>
                    <a:bodyPr/>
                    <a:lstStyle/>
                    <a:p>
                      <a:endParaRPr lang="ar-SA">
                        <a:latin typeface="Constantia" pitchFamily="18" charset="0"/>
                        <a:cs typeface="Majalla UI"/>
                      </a:endParaRPr>
                    </a:p>
                  </p:txBody>
                </p:sp>
                <p:sp>
                  <p:nvSpPr>
                    <p:cNvPr id="41029" name="Freeform 92"/>
                    <p:cNvSpPr>
                      <a:spLocks/>
                    </p:cNvSpPr>
                    <p:nvPr/>
                  </p:nvSpPr>
                  <p:spPr bwMode="auto">
                    <a:xfrm>
                      <a:off x="944" y="1082"/>
                      <a:ext cx="90" cy="67"/>
                    </a:xfrm>
                    <a:custGeom>
                      <a:avLst/>
                      <a:gdLst>
                        <a:gd name="T0" fmla="*/ 0 w 361"/>
                        <a:gd name="T1" fmla="*/ 0 h 201"/>
                        <a:gd name="T2" fmla="*/ 193 w 361"/>
                        <a:gd name="T3" fmla="*/ 57 h 201"/>
                        <a:gd name="T4" fmla="*/ 230 w 361"/>
                        <a:gd name="T5" fmla="*/ 67 h 201"/>
                        <a:gd name="T6" fmla="*/ 263 w 361"/>
                        <a:gd name="T7" fmla="*/ 83 h 201"/>
                        <a:gd name="T8" fmla="*/ 292 w 361"/>
                        <a:gd name="T9" fmla="*/ 98 h 201"/>
                        <a:gd name="T10" fmla="*/ 322 w 361"/>
                        <a:gd name="T11" fmla="*/ 134 h 201"/>
                        <a:gd name="T12" fmla="*/ 361 w 361"/>
                        <a:gd name="T13" fmla="*/ 201 h 201"/>
                        <a:gd name="T14" fmla="*/ 0 60000 65536"/>
                        <a:gd name="T15" fmla="*/ 0 60000 65536"/>
                        <a:gd name="T16" fmla="*/ 0 60000 65536"/>
                        <a:gd name="T17" fmla="*/ 0 60000 65536"/>
                        <a:gd name="T18" fmla="*/ 0 60000 65536"/>
                        <a:gd name="T19" fmla="*/ 0 60000 65536"/>
                        <a:gd name="T20" fmla="*/ 0 60000 65536"/>
                        <a:gd name="T21" fmla="*/ 0 w 361"/>
                        <a:gd name="T22" fmla="*/ 0 h 201"/>
                        <a:gd name="T23" fmla="*/ 361 w 361"/>
                        <a:gd name="T24" fmla="*/ 201 h 2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1" h="201">
                          <a:moveTo>
                            <a:pt x="0" y="0"/>
                          </a:moveTo>
                          <a:lnTo>
                            <a:pt x="193" y="57"/>
                          </a:lnTo>
                          <a:lnTo>
                            <a:pt x="230" y="67"/>
                          </a:lnTo>
                          <a:lnTo>
                            <a:pt x="263" y="83"/>
                          </a:lnTo>
                          <a:lnTo>
                            <a:pt x="292" y="98"/>
                          </a:lnTo>
                          <a:lnTo>
                            <a:pt x="322" y="134"/>
                          </a:lnTo>
                          <a:lnTo>
                            <a:pt x="361" y="201"/>
                          </a:lnTo>
                        </a:path>
                      </a:pathLst>
                    </a:custGeom>
                    <a:noFill/>
                    <a:ln w="3175">
                      <a:solidFill>
                        <a:srgbClr val="000000"/>
                      </a:solidFill>
                      <a:round/>
                      <a:headEnd/>
                      <a:tailEnd/>
                    </a:ln>
                  </p:spPr>
                  <p:txBody>
                    <a:bodyPr/>
                    <a:lstStyle/>
                    <a:p>
                      <a:endParaRPr lang="ar-SA">
                        <a:latin typeface="Constantia" pitchFamily="18" charset="0"/>
                        <a:cs typeface="Majalla UI"/>
                      </a:endParaRPr>
                    </a:p>
                  </p:txBody>
                </p:sp>
                <p:sp>
                  <p:nvSpPr>
                    <p:cNvPr id="41030" name="Line 93"/>
                    <p:cNvSpPr>
                      <a:spLocks noChangeShapeType="1"/>
                    </p:cNvSpPr>
                    <p:nvPr/>
                  </p:nvSpPr>
                  <p:spPr bwMode="auto">
                    <a:xfrm>
                      <a:off x="551" y="1261"/>
                      <a:ext cx="121" cy="29"/>
                    </a:xfrm>
                    <a:prstGeom prst="line">
                      <a:avLst/>
                    </a:prstGeom>
                    <a:noFill/>
                    <a:ln w="3175">
                      <a:solidFill>
                        <a:srgbClr val="000000"/>
                      </a:solidFill>
                      <a:round/>
                      <a:headEnd/>
                      <a:tailEnd/>
                    </a:ln>
                  </p:spPr>
                  <p:txBody>
                    <a:bodyPr/>
                    <a:lstStyle/>
                    <a:p>
                      <a:endParaRPr lang="ar-SA"/>
                    </a:p>
                  </p:txBody>
                </p:sp>
                <p:sp>
                  <p:nvSpPr>
                    <p:cNvPr id="41031" name="Line 94"/>
                    <p:cNvSpPr>
                      <a:spLocks noChangeShapeType="1"/>
                    </p:cNvSpPr>
                    <p:nvPr/>
                  </p:nvSpPr>
                  <p:spPr bwMode="auto">
                    <a:xfrm>
                      <a:off x="555" y="1328"/>
                      <a:ext cx="106" cy="29"/>
                    </a:xfrm>
                    <a:prstGeom prst="line">
                      <a:avLst/>
                    </a:prstGeom>
                    <a:noFill/>
                    <a:ln w="3175">
                      <a:solidFill>
                        <a:srgbClr val="000000"/>
                      </a:solidFill>
                      <a:round/>
                      <a:headEnd/>
                      <a:tailEnd/>
                    </a:ln>
                  </p:spPr>
                  <p:txBody>
                    <a:bodyPr/>
                    <a:lstStyle/>
                    <a:p>
                      <a:endParaRPr lang="ar-SA"/>
                    </a:p>
                  </p:txBody>
                </p:sp>
                <p:sp>
                  <p:nvSpPr>
                    <p:cNvPr id="41032" name="Freeform 95"/>
                    <p:cNvSpPr>
                      <a:spLocks/>
                    </p:cNvSpPr>
                    <p:nvPr/>
                  </p:nvSpPr>
                  <p:spPr bwMode="auto">
                    <a:xfrm>
                      <a:off x="674" y="1234"/>
                      <a:ext cx="110" cy="70"/>
                    </a:xfrm>
                    <a:custGeom>
                      <a:avLst/>
                      <a:gdLst>
                        <a:gd name="T0" fmla="*/ 440 w 440"/>
                        <a:gd name="T1" fmla="*/ 209 h 209"/>
                        <a:gd name="T2" fmla="*/ 414 w 440"/>
                        <a:gd name="T3" fmla="*/ 138 h 209"/>
                        <a:gd name="T4" fmla="*/ 384 w 440"/>
                        <a:gd name="T5" fmla="*/ 86 h 209"/>
                        <a:gd name="T6" fmla="*/ 341 w 440"/>
                        <a:gd name="T7" fmla="*/ 51 h 209"/>
                        <a:gd name="T8" fmla="*/ 276 w 440"/>
                        <a:gd name="T9" fmla="*/ 25 h 209"/>
                        <a:gd name="T10" fmla="*/ 207 w 440"/>
                        <a:gd name="T11" fmla="*/ 10 h 209"/>
                        <a:gd name="T12" fmla="*/ 117 w 440"/>
                        <a:gd name="T13" fmla="*/ 0 h 209"/>
                        <a:gd name="T14" fmla="*/ 64 w 440"/>
                        <a:gd name="T15" fmla="*/ 20 h 209"/>
                        <a:gd name="T16" fmla="*/ 27 w 440"/>
                        <a:gd name="T17" fmla="*/ 45 h 209"/>
                        <a:gd name="T18" fmla="*/ 0 w 440"/>
                        <a:gd name="T19" fmla="*/ 88 h 2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0"/>
                        <a:gd name="T31" fmla="*/ 0 h 209"/>
                        <a:gd name="T32" fmla="*/ 440 w 440"/>
                        <a:gd name="T33" fmla="*/ 209 h 2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0" h="209">
                          <a:moveTo>
                            <a:pt x="440" y="209"/>
                          </a:moveTo>
                          <a:lnTo>
                            <a:pt x="414" y="138"/>
                          </a:lnTo>
                          <a:lnTo>
                            <a:pt x="384" y="86"/>
                          </a:lnTo>
                          <a:lnTo>
                            <a:pt x="341" y="51"/>
                          </a:lnTo>
                          <a:lnTo>
                            <a:pt x="276" y="25"/>
                          </a:lnTo>
                          <a:lnTo>
                            <a:pt x="207" y="10"/>
                          </a:lnTo>
                          <a:lnTo>
                            <a:pt x="117" y="0"/>
                          </a:lnTo>
                          <a:lnTo>
                            <a:pt x="64" y="20"/>
                          </a:lnTo>
                          <a:lnTo>
                            <a:pt x="27" y="45"/>
                          </a:lnTo>
                          <a:lnTo>
                            <a:pt x="0" y="88"/>
                          </a:lnTo>
                        </a:path>
                      </a:pathLst>
                    </a:custGeom>
                    <a:noFill/>
                    <a:ln w="3175">
                      <a:solidFill>
                        <a:srgbClr val="000000"/>
                      </a:solidFill>
                      <a:round/>
                      <a:headEnd/>
                      <a:tailEnd/>
                    </a:ln>
                  </p:spPr>
                  <p:txBody>
                    <a:bodyPr/>
                    <a:lstStyle/>
                    <a:p>
                      <a:endParaRPr lang="ar-SA">
                        <a:latin typeface="Constantia" pitchFamily="18" charset="0"/>
                        <a:cs typeface="Majalla UI"/>
                      </a:endParaRPr>
                    </a:p>
                  </p:txBody>
                </p:sp>
              </p:grpSp>
              <p:sp>
                <p:nvSpPr>
                  <p:cNvPr id="41024" name="Line 96"/>
                  <p:cNvSpPr>
                    <a:spLocks noChangeShapeType="1"/>
                  </p:cNvSpPr>
                  <p:nvPr/>
                </p:nvSpPr>
                <p:spPr bwMode="auto">
                  <a:xfrm flipH="1" flipV="1">
                    <a:off x="207" y="827"/>
                    <a:ext cx="349" cy="33"/>
                  </a:xfrm>
                  <a:prstGeom prst="line">
                    <a:avLst/>
                  </a:prstGeom>
                  <a:noFill/>
                  <a:ln w="3175">
                    <a:solidFill>
                      <a:srgbClr val="000000"/>
                    </a:solidFill>
                    <a:round/>
                    <a:headEnd/>
                    <a:tailEnd/>
                  </a:ln>
                </p:spPr>
                <p:txBody>
                  <a:bodyPr/>
                  <a:lstStyle/>
                  <a:p>
                    <a:endParaRPr lang="ar-SA"/>
                  </a:p>
                </p:txBody>
              </p:sp>
            </p:grpSp>
            <p:grpSp>
              <p:nvGrpSpPr>
                <p:cNvPr id="40997" name="Group 97"/>
                <p:cNvGrpSpPr>
                  <a:grpSpLocks/>
                </p:cNvGrpSpPr>
                <p:nvPr/>
              </p:nvGrpSpPr>
              <p:grpSpPr bwMode="auto">
                <a:xfrm>
                  <a:off x="559" y="769"/>
                  <a:ext cx="265" cy="64"/>
                  <a:chOff x="559" y="769"/>
                  <a:chExt cx="265" cy="64"/>
                </a:xfrm>
              </p:grpSpPr>
              <p:sp>
                <p:nvSpPr>
                  <p:cNvPr id="41017" name="Freeform 98"/>
                  <p:cNvSpPr>
                    <a:spLocks/>
                  </p:cNvSpPr>
                  <p:nvPr/>
                </p:nvSpPr>
                <p:spPr bwMode="auto">
                  <a:xfrm>
                    <a:off x="559" y="811"/>
                    <a:ext cx="265" cy="22"/>
                  </a:xfrm>
                  <a:custGeom>
                    <a:avLst/>
                    <a:gdLst>
                      <a:gd name="T0" fmla="*/ 0 w 1059"/>
                      <a:gd name="T1" fmla="*/ 3 h 65"/>
                      <a:gd name="T2" fmla="*/ 868 w 1059"/>
                      <a:gd name="T3" fmla="*/ 0 h 65"/>
                      <a:gd name="T4" fmla="*/ 1059 w 1059"/>
                      <a:gd name="T5" fmla="*/ 51 h 65"/>
                      <a:gd name="T6" fmla="*/ 268 w 1059"/>
                      <a:gd name="T7" fmla="*/ 65 h 65"/>
                      <a:gd name="T8" fmla="*/ 206 w 1059"/>
                      <a:gd name="T9" fmla="*/ 50 h 65"/>
                      <a:gd name="T10" fmla="*/ 115 w 1059"/>
                      <a:gd name="T11" fmla="*/ 25 h 65"/>
                      <a:gd name="T12" fmla="*/ 0 w 1059"/>
                      <a:gd name="T13" fmla="*/ 3 h 65"/>
                      <a:gd name="T14" fmla="*/ 0 60000 65536"/>
                      <a:gd name="T15" fmla="*/ 0 60000 65536"/>
                      <a:gd name="T16" fmla="*/ 0 60000 65536"/>
                      <a:gd name="T17" fmla="*/ 0 60000 65536"/>
                      <a:gd name="T18" fmla="*/ 0 60000 65536"/>
                      <a:gd name="T19" fmla="*/ 0 60000 65536"/>
                      <a:gd name="T20" fmla="*/ 0 60000 65536"/>
                      <a:gd name="T21" fmla="*/ 0 w 1059"/>
                      <a:gd name="T22" fmla="*/ 0 h 65"/>
                      <a:gd name="T23" fmla="*/ 1059 w 105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9" h="65">
                        <a:moveTo>
                          <a:pt x="0" y="3"/>
                        </a:moveTo>
                        <a:lnTo>
                          <a:pt x="868" y="0"/>
                        </a:lnTo>
                        <a:lnTo>
                          <a:pt x="1059" y="51"/>
                        </a:lnTo>
                        <a:lnTo>
                          <a:pt x="268" y="65"/>
                        </a:lnTo>
                        <a:lnTo>
                          <a:pt x="206" y="50"/>
                        </a:lnTo>
                        <a:lnTo>
                          <a:pt x="115" y="25"/>
                        </a:lnTo>
                        <a:lnTo>
                          <a:pt x="0" y="3"/>
                        </a:lnTo>
                        <a:close/>
                      </a:path>
                    </a:pathLst>
                  </a:cu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grpSp>
                <p:nvGrpSpPr>
                  <p:cNvPr id="40999" name="Group 99"/>
                  <p:cNvGrpSpPr>
                    <a:grpSpLocks/>
                  </p:cNvGrpSpPr>
                  <p:nvPr/>
                </p:nvGrpSpPr>
                <p:grpSpPr bwMode="auto">
                  <a:xfrm>
                    <a:off x="584" y="769"/>
                    <a:ext cx="228" cy="52"/>
                    <a:chOff x="584" y="769"/>
                    <a:chExt cx="228" cy="52"/>
                  </a:xfrm>
                </p:grpSpPr>
                <p:sp>
                  <p:nvSpPr>
                    <p:cNvPr id="41019" name="Freeform 100"/>
                    <p:cNvSpPr>
                      <a:spLocks/>
                    </p:cNvSpPr>
                    <p:nvPr/>
                  </p:nvSpPr>
                  <p:spPr bwMode="auto">
                    <a:xfrm>
                      <a:off x="584" y="773"/>
                      <a:ext cx="55" cy="46"/>
                    </a:xfrm>
                    <a:custGeom>
                      <a:avLst/>
                      <a:gdLst>
                        <a:gd name="T0" fmla="*/ 100 w 221"/>
                        <a:gd name="T1" fmla="*/ 0 h 138"/>
                        <a:gd name="T2" fmla="*/ 156 w 221"/>
                        <a:gd name="T3" fmla="*/ 22 h 138"/>
                        <a:gd name="T4" fmla="*/ 211 w 221"/>
                        <a:gd name="T5" fmla="*/ 87 h 138"/>
                        <a:gd name="T6" fmla="*/ 221 w 221"/>
                        <a:gd name="T7" fmla="*/ 113 h 138"/>
                        <a:gd name="T8" fmla="*/ 199 w 221"/>
                        <a:gd name="T9" fmla="*/ 138 h 138"/>
                        <a:gd name="T10" fmla="*/ 13 w 221"/>
                        <a:gd name="T11" fmla="*/ 109 h 138"/>
                        <a:gd name="T12" fmla="*/ 0 w 221"/>
                        <a:gd name="T13" fmla="*/ 62 h 138"/>
                        <a:gd name="T14" fmla="*/ 48 w 221"/>
                        <a:gd name="T15" fmla="*/ 22 h 138"/>
                        <a:gd name="T16" fmla="*/ 100 w 221"/>
                        <a:gd name="T17" fmla="*/ 0 h 1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1"/>
                        <a:gd name="T28" fmla="*/ 0 h 138"/>
                        <a:gd name="T29" fmla="*/ 221 w 221"/>
                        <a:gd name="T30" fmla="*/ 138 h 1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1" h="138">
                          <a:moveTo>
                            <a:pt x="100" y="0"/>
                          </a:moveTo>
                          <a:lnTo>
                            <a:pt x="156" y="22"/>
                          </a:lnTo>
                          <a:lnTo>
                            <a:pt x="211" y="87"/>
                          </a:lnTo>
                          <a:lnTo>
                            <a:pt x="221" y="113"/>
                          </a:lnTo>
                          <a:lnTo>
                            <a:pt x="199" y="138"/>
                          </a:lnTo>
                          <a:lnTo>
                            <a:pt x="13" y="109"/>
                          </a:lnTo>
                          <a:lnTo>
                            <a:pt x="0" y="62"/>
                          </a:lnTo>
                          <a:lnTo>
                            <a:pt x="48" y="22"/>
                          </a:lnTo>
                          <a:lnTo>
                            <a:pt x="100" y="0"/>
                          </a:lnTo>
                          <a:close/>
                        </a:path>
                      </a:pathLst>
                    </a:custGeom>
                    <a:solidFill>
                      <a:srgbClr val="800000"/>
                    </a:solidFill>
                    <a:ln w="3175">
                      <a:solidFill>
                        <a:srgbClr val="000000"/>
                      </a:solidFill>
                      <a:round/>
                      <a:headEnd/>
                      <a:tailEnd/>
                    </a:ln>
                  </p:spPr>
                  <p:txBody>
                    <a:bodyPr/>
                    <a:lstStyle/>
                    <a:p>
                      <a:endParaRPr lang="ar-SA">
                        <a:latin typeface="Constantia" pitchFamily="18" charset="0"/>
                        <a:cs typeface="Majalla UI"/>
                      </a:endParaRPr>
                    </a:p>
                  </p:txBody>
                </p:sp>
                <p:sp>
                  <p:nvSpPr>
                    <p:cNvPr id="41020" name="Freeform 101"/>
                    <p:cNvSpPr>
                      <a:spLocks/>
                    </p:cNvSpPr>
                    <p:nvPr/>
                  </p:nvSpPr>
                  <p:spPr bwMode="auto">
                    <a:xfrm>
                      <a:off x="610" y="769"/>
                      <a:ext cx="182" cy="12"/>
                    </a:xfrm>
                    <a:custGeom>
                      <a:avLst/>
                      <a:gdLst>
                        <a:gd name="T0" fmla="*/ 0 w 728"/>
                        <a:gd name="T1" fmla="*/ 14 h 36"/>
                        <a:gd name="T2" fmla="*/ 680 w 728"/>
                        <a:gd name="T3" fmla="*/ 0 h 36"/>
                        <a:gd name="T4" fmla="*/ 728 w 728"/>
                        <a:gd name="T5" fmla="*/ 20 h 36"/>
                        <a:gd name="T6" fmla="*/ 53 w 728"/>
                        <a:gd name="T7" fmla="*/ 36 h 36"/>
                        <a:gd name="T8" fmla="*/ 27 w 728"/>
                        <a:gd name="T9" fmla="*/ 24 h 36"/>
                        <a:gd name="T10" fmla="*/ 0 w 728"/>
                        <a:gd name="T11" fmla="*/ 14 h 36"/>
                        <a:gd name="T12" fmla="*/ 0 60000 65536"/>
                        <a:gd name="T13" fmla="*/ 0 60000 65536"/>
                        <a:gd name="T14" fmla="*/ 0 60000 65536"/>
                        <a:gd name="T15" fmla="*/ 0 60000 65536"/>
                        <a:gd name="T16" fmla="*/ 0 60000 65536"/>
                        <a:gd name="T17" fmla="*/ 0 60000 65536"/>
                        <a:gd name="T18" fmla="*/ 0 w 728"/>
                        <a:gd name="T19" fmla="*/ 0 h 36"/>
                        <a:gd name="T20" fmla="*/ 728 w 728"/>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728" h="36">
                          <a:moveTo>
                            <a:pt x="0" y="14"/>
                          </a:moveTo>
                          <a:lnTo>
                            <a:pt x="680" y="0"/>
                          </a:lnTo>
                          <a:lnTo>
                            <a:pt x="728" y="20"/>
                          </a:lnTo>
                          <a:lnTo>
                            <a:pt x="53" y="36"/>
                          </a:lnTo>
                          <a:lnTo>
                            <a:pt x="27" y="24"/>
                          </a:lnTo>
                          <a:lnTo>
                            <a:pt x="0" y="14"/>
                          </a:lnTo>
                          <a:close/>
                        </a:path>
                      </a:pathLst>
                    </a:custGeom>
                    <a:solidFill>
                      <a:srgbClr val="FF0000"/>
                    </a:solidFill>
                    <a:ln w="3175">
                      <a:solidFill>
                        <a:srgbClr val="000000"/>
                      </a:solidFill>
                      <a:round/>
                      <a:headEnd/>
                      <a:tailEnd/>
                    </a:ln>
                  </p:spPr>
                  <p:txBody>
                    <a:bodyPr/>
                    <a:lstStyle/>
                    <a:p>
                      <a:endParaRPr lang="ar-SA">
                        <a:latin typeface="Constantia" pitchFamily="18" charset="0"/>
                        <a:cs typeface="Majalla UI"/>
                      </a:endParaRPr>
                    </a:p>
                  </p:txBody>
                </p:sp>
                <p:sp>
                  <p:nvSpPr>
                    <p:cNvPr id="41021" name="Freeform 102"/>
                    <p:cNvSpPr>
                      <a:spLocks/>
                    </p:cNvSpPr>
                    <p:nvPr/>
                  </p:nvSpPr>
                  <p:spPr bwMode="auto">
                    <a:xfrm>
                      <a:off x="624" y="775"/>
                      <a:ext cx="188" cy="40"/>
                    </a:xfrm>
                    <a:custGeom>
                      <a:avLst/>
                      <a:gdLst>
                        <a:gd name="T0" fmla="*/ 0 w 754"/>
                        <a:gd name="T1" fmla="*/ 16 h 118"/>
                        <a:gd name="T2" fmla="*/ 57 w 754"/>
                        <a:gd name="T3" fmla="*/ 81 h 118"/>
                        <a:gd name="T4" fmla="*/ 70 w 754"/>
                        <a:gd name="T5" fmla="*/ 118 h 118"/>
                        <a:gd name="T6" fmla="*/ 754 w 754"/>
                        <a:gd name="T7" fmla="*/ 93 h 118"/>
                        <a:gd name="T8" fmla="*/ 732 w 754"/>
                        <a:gd name="T9" fmla="*/ 56 h 118"/>
                        <a:gd name="T10" fmla="*/ 676 w 754"/>
                        <a:gd name="T11" fmla="*/ 0 h 118"/>
                        <a:gd name="T12" fmla="*/ 0 w 754"/>
                        <a:gd name="T13" fmla="*/ 16 h 118"/>
                        <a:gd name="T14" fmla="*/ 0 60000 65536"/>
                        <a:gd name="T15" fmla="*/ 0 60000 65536"/>
                        <a:gd name="T16" fmla="*/ 0 60000 65536"/>
                        <a:gd name="T17" fmla="*/ 0 60000 65536"/>
                        <a:gd name="T18" fmla="*/ 0 60000 65536"/>
                        <a:gd name="T19" fmla="*/ 0 60000 65536"/>
                        <a:gd name="T20" fmla="*/ 0 60000 65536"/>
                        <a:gd name="T21" fmla="*/ 0 w 754"/>
                        <a:gd name="T22" fmla="*/ 0 h 118"/>
                        <a:gd name="T23" fmla="*/ 754 w 754"/>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4" h="118">
                          <a:moveTo>
                            <a:pt x="0" y="16"/>
                          </a:moveTo>
                          <a:lnTo>
                            <a:pt x="57" y="81"/>
                          </a:lnTo>
                          <a:lnTo>
                            <a:pt x="70" y="118"/>
                          </a:lnTo>
                          <a:lnTo>
                            <a:pt x="754" y="93"/>
                          </a:lnTo>
                          <a:lnTo>
                            <a:pt x="732" y="56"/>
                          </a:lnTo>
                          <a:lnTo>
                            <a:pt x="676" y="0"/>
                          </a:lnTo>
                          <a:lnTo>
                            <a:pt x="0" y="16"/>
                          </a:lnTo>
                          <a:close/>
                        </a:path>
                      </a:pathLst>
                    </a:custGeom>
                    <a:solidFill>
                      <a:srgbClr val="FF0000"/>
                    </a:solidFill>
                    <a:ln w="3175">
                      <a:solidFill>
                        <a:srgbClr val="000000"/>
                      </a:solidFill>
                      <a:round/>
                      <a:headEnd/>
                      <a:tailEnd/>
                    </a:ln>
                  </p:spPr>
                  <p:txBody>
                    <a:bodyPr/>
                    <a:lstStyle/>
                    <a:p>
                      <a:endParaRPr lang="ar-SA">
                        <a:latin typeface="Constantia" pitchFamily="18" charset="0"/>
                        <a:cs typeface="Majalla UI"/>
                      </a:endParaRPr>
                    </a:p>
                  </p:txBody>
                </p:sp>
                <p:sp>
                  <p:nvSpPr>
                    <p:cNvPr id="41022" name="Freeform 103"/>
                    <p:cNvSpPr>
                      <a:spLocks/>
                    </p:cNvSpPr>
                    <p:nvPr/>
                  </p:nvSpPr>
                  <p:spPr bwMode="auto">
                    <a:xfrm>
                      <a:off x="633" y="808"/>
                      <a:ext cx="179" cy="13"/>
                    </a:xfrm>
                    <a:custGeom>
                      <a:avLst/>
                      <a:gdLst>
                        <a:gd name="T0" fmla="*/ 12 w 714"/>
                        <a:gd name="T1" fmla="*/ 21 h 41"/>
                        <a:gd name="T2" fmla="*/ 714 w 714"/>
                        <a:gd name="T3" fmla="*/ 0 h 41"/>
                        <a:gd name="T4" fmla="*/ 676 w 714"/>
                        <a:gd name="T5" fmla="*/ 21 h 41"/>
                        <a:gd name="T6" fmla="*/ 0 w 714"/>
                        <a:gd name="T7" fmla="*/ 41 h 41"/>
                        <a:gd name="T8" fmla="*/ 12 w 714"/>
                        <a:gd name="T9" fmla="*/ 21 h 41"/>
                        <a:gd name="T10" fmla="*/ 0 60000 65536"/>
                        <a:gd name="T11" fmla="*/ 0 60000 65536"/>
                        <a:gd name="T12" fmla="*/ 0 60000 65536"/>
                        <a:gd name="T13" fmla="*/ 0 60000 65536"/>
                        <a:gd name="T14" fmla="*/ 0 60000 65536"/>
                        <a:gd name="T15" fmla="*/ 0 w 714"/>
                        <a:gd name="T16" fmla="*/ 0 h 41"/>
                        <a:gd name="T17" fmla="*/ 714 w 714"/>
                        <a:gd name="T18" fmla="*/ 41 h 41"/>
                      </a:gdLst>
                      <a:ahLst/>
                      <a:cxnLst>
                        <a:cxn ang="T10">
                          <a:pos x="T0" y="T1"/>
                        </a:cxn>
                        <a:cxn ang="T11">
                          <a:pos x="T2" y="T3"/>
                        </a:cxn>
                        <a:cxn ang="T12">
                          <a:pos x="T4" y="T5"/>
                        </a:cxn>
                        <a:cxn ang="T13">
                          <a:pos x="T6" y="T7"/>
                        </a:cxn>
                        <a:cxn ang="T14">
                          <a:pos x="T8" y="T9"/>
                        </a:cxn>
                      </a:cxnLst>
                      <a:rect l="T15" t="T16" r="T17" b="T18"/>
                      <a:pathLst>
                        <a:path w="714" h="41">
                          <a:moveTo>
                            <a:pt x="12" y="21"/>
                          </a:moveTo>
                          <a:lnTo>
                            <a:pt x="714" y="0"/>
                          </a:lnTo>
                          <a:lnTo>
                            <a:pt x="676" y="21"/>
                          </a:lnTo>
                          <a:lnTo>
                            <a:pt x="0" y="41"/>
                          </a:lnTo>
                          <a:lnTo>
                            <a:pt x="12" y="21"/>
                          </a:lnTo>
                          <a:close/>
                        </a:path>
                      </a:pathLst>
                    </a:custGeom>
                    <a:solidFill>
                      <a:srgbClr val="800000"/>
                    </a:solidFill>
                    <a:ln w="3175">
                      <a:solidFill>
                        <a:srgbClr val="000000"/>
                      </a:solidFill>
                      <a:round/>
                      <a:headEnd/>
                      <a:tailEnd/>
                    </a:ln>
                  </p:spPr>
                  <p:txBody>
                    <a:bodyPr/>
                    <a:lstStyle/>
                    <a:p>
                      <a:endParaRPr lang="ar-SA">
                        <a:latin typeface="Constantia" pitchFamily="18" charset="0"/>
                        <a:cs typeface="Majalla UI"/>
                      </a:endParaRPr>
                    </a:p>
                  </p:txBody>
                </p:sp>
              </p:grpSp>
            </p:grpSp>
            <p:sp>
              <p:nvSpPr>
                <p:cNvPr id="41005" name="Freeform 104"/>
                <p:cNvSpPr>
                  <a:spLocks/>
                </p:cNvSpPr>
                <p:nvPr/>
              </p:nvSpPr>
              <p:spPr bwMode="auto">
                <a:xfrm>
                  <a:off x="266" y="1154"/>
                  <a:ext cx="100" cy="160"/>
                </a:xfrm>
                <a:custGeom>
                  <a:avLst/>
                  <a:gdLst>
                    <a:gd name="T0" fmla="*/ 69 w 396"/>
                    <a:gd name="T1" fmla="*/ 118 h 481"/>
                    <a:gd name="T2" fmla="*/ 88 w 396"/>
                    <a:gd name="T3" fmla="*/ 106 h 481"/>
                    <a:gd name="T4" fmla="*/ 110 w 396"/>
                    <a:gd name="T5" fmla="*/ 101 h 481"/>
                    <a:gd name="T6" fmla="*/ 136 w 396"/>
                    <a:gd name="T7" fmla="*/ 99 h 481"/>
                    <a:gd name="T8" fmla="*/ 156 w 396"/>
                    <a:gd name="T9" fmla="*/ 101 h 481"/>
                    <a:gd name="T10" fmla="*/ 178 w 396"/>
                    <a:gd name="T11" fmla="*/ 106 h 481"/>
                    <a:gd name="T12" fmla="*/ 201 w 396"/>
                    <a:gd name="T13" fmla="*/ 116 h 481"/>
                    <a:gd name="T14" fmla="*/ 224 w 396"/>
                    <a:gd name="T15" fmla="*/ 135 h 481"/>
                    <a:gd name="T16" fmla="*/ 245 w 396"/>
                    <a:gd name="T17" fmla="*/ 159 h 481"/>
                    <a:gd name="T18" fmla="*/ 267 w 396"/>
                    <a:gd name="T19" fmla="*/ 192 h 481"/>
                    <a:gd name="T20" fmla="*/ 281 w 396"/>
                    <a:gd name="T21" fmla="*/ 222 h 481"/>
                    <a:gd name="T22" fmla="*/ 295 w 396"/>
                    <a:gd name="T23" fmla="*/ 267 h 481"/>
                    <a:gd name="T24" fmla="*/ 306 w 396"/>
                    <a:gd name="T25" fmla="*/ 310 h 481"/>
                    <a:gd name="T26" fmla="*/ 318 w 396"/>
                    <a:gd name="T27" fmla="*/ 374 h 481"/>
                    <a:gd name="T28" fmla="*/ 331 w 396"/>
                    <a:gd name="T29" fmla="*/ 451 h 481"/>
                    <a:gd name="T30" fmla="*/ 353 w 396"/>
                    <a:gd name="T31" fmla="*/ 472 h 481"/>
                    <a:gd name="T32" fmla="*/ 396 w 396"/>
                    <a:gd name="T33" fmla="*/ 481 h 481"/>
                    <a:gd name="T34" fmla="*/ 396 w 396"/>
                    <a:gd name="T35" fmla="*/ 287 h 481"/>
                    <a:gd name="T36" fmla="*/ 385 w 396"/>
                    <a:gd name="T37" fmla="*/ 236 h 481"/>
                    <a:gd name="T38" fmla="*/ 374 w 396"/>
                    <a:gd name="T39" fmla="*/ 200 h 481"/>
                    <a:gd name="T40" fmla="*/ 364 w 396"/>
                    <a:gd name="T41" fmla="*/ 159 h 481"/>
                    <a:gd name="T42" fmla="*/ 349 w 396"/>
                    <a:gd name="T43" fmla="*/ 119 h 481"/>
                    <a:gd name="T44" fmla="*/ 335 w 396"/>
                    <a:gd name="T45" fmla="*/ 85 h 481"/>
                    <a:gd name="T46" fmla="*/ 318 w 396"/>
                    <a:gd name="T47" fmla="*/ 58 h 481"/>
                    <a:gd name="T48" fmla="*/ 294 w 396"/>
                    <a:gd name="T49" fmla="*/ 38 h 481"/>
                    <a:gd name="T50" fmla="*/ 275 w 396"/>
                    <a:gd name="T51" fmla="*/ 24 h 481"/>
                    <a:gd name="T52" fmla="*/ 250 w 396"/>
                    <a:gd name="T53" fmla="*/ 12 h 481"/>
                    <a:gd name="T54" fmla="*/ 216 w 396"/>
                    <a:gd name="T55" fmla="*/ 1 h 481"/>
                    <a:gd name="T56" fmla="*/ 167 w 396"/>
                    <a:gd name="T57" fmla="*/ 0 h 481"/>
                    <a:gd name="T58" fmla="*/ 138 w 396"/>
                    <a:gd name="T59" fmla="*/ 4 h 481"/>
                    <a:gd name="T60" fmla="*/ 110 w 396"/>
                    <a:gd name="T61" fmla="*/ 12 h 481"/>
                    <a:gd name="T62" fmla="*/ 67 w 396"/>
                    <a:gd name="T63" fmla="*/ 47 h 481"/>
                    <a:gd name="T64" fmla="*/ 35 w 396"/>
                    <a:gd name="T65" fmla="*/ 85 h 481"/>
                    <a:gd name="T66" fmla="*/ 24 w 396"/>
                    <a:gd name="T67" fmla="*/ 102 h 481"/>
                    <a:gd name="T68" fmla="*/ 13 w 396"/>
                    <a:gd name="T69" fmla="*/ 125 h 481"/>
                    <a:gd name="T70" fmla="*/ 7 w 396"/>
                    <a:gd name="T71" fmla="*/ 160 h 481"/>
                    <a:gd name="T72" fmla="*/ 2 w 396"/>
                    <a:gd name="T73" fmla="*/ 210 h 481"/>
                    <a:gd name="T74" fmla="*/ 0 w 396"/>
                    <a:gd name="T75" fmla="*/ 336 h 481"/>
                    <a:gd name="T76" fmla="*/ 0 w 396"/>
                    <a:gd name="T77" fmla="*/ 412 h 481"/>
                    <a:gd name="T78" fmla="*/ 30 w 396"/>
                    <a:gd name="T79" fmla="*/ 421 h 481"/>
                    <a:gd name="T80" fmla="*/ 30 w 396"/>
                    <a:gd name="T81" fmla="*/ 281 h 481"/>
                    <a:gd name="T82" fmla="*/ 33 w 396"/>
                    <a:gd name="T83" fmla="*/ 219 h 481"/>
                    <a:gd name="T84" fmla="*/ 40 w 396"/>
                    <a:gd name="T85" fmla="*/ 183 h 481"/>
                    <a:gd name="T86" fmla="*/ 47 w 396"/>
                    <a:gd name="T87" fmla="*/ 152 h 481"/>
                    <a:gd name="T88" fmla="*/ 57 w 396"/>
                    <a:gd name="T89" fmla="*/ 133 h 481"/>
                    <a:gd name="T90" fmla="*/ 69 w 396"/>
                    <a:gd name="T91" fmla="*/ 118 h 4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6"/>
                    <a:gd name="T139" fmla="*/ 0 h 481"/>
                    <a:gd name="T140" fmla="*/ 396 w 396"/>
                    <a:gd name="T141" fmla="*/ 481 h 4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6" h="481">
                      <a:moveTo>
                        <a:pt x="69" y="118"/>
                      </a:moveTo>
                      <a:lnTo>
                        <a:pt x="88" y="106"/>
                      </a:lnTo>
                      <a:lnTo>
                        <a:pt x="110" y="101"/>
                      </a:lnTo>
                      <a:lnTo>
                        <a:pt x="136" y="99"/>
                      </a:lnTo>
                      <a:lnTo>
                        <a:pt x="156" y="101"/>
                      </a:lnTo>
                      <a:lnTo>
                        <a:pt x="178" y="106"/>
                      </a:lnTo>
                      <a:lnTo>
                        <a:pt x="201" y="116"/>
                      </a:lnTo>
                      <a:lnTo>
                        <a:pt x="224" y="135"/>
                      </a:lnTo>
                      <a:lnTo>
                        <a:pt x="245" y="159"/>
                      </a:lnTo>
                      <a:lnTo>
                        <a:pt x="267" y="192"/>
                      </a:lnTo>
                      <a:lnTo>
                        <a:pt x="281" y="222"/>
                      </a:lnTo>
                      <a:lnTo>
                        <a:pt x="295" y="267"/>
                      </a:lnTo>
                      <a:lnTo>
                        <a:pt x="306" y="310"/>
                      </a:lnTo>
                      <a:lnTo>
                        <a:pt x="318" y="374"/>
                      </a:lnTo>
                      <a:lnTo>
                        <a:pt x="331" y="451"/>
                      </a:lnTo>
                      <a:lnTo>
                        <a:pt x="353" y="472"/>
                      </a:lnTo>
                      <a:lnTo>
                        <a:pt x="396" y="481"/>
                      </a:lnTo>
                      <a:lnTo>
                        <a:pt x="396" y="287"/>
                      </a:lnTo>
                      <a:lnTo>
                        <a:pt x="385" y="236"/>
                      </a:lnTo>
                      <a:lnTo>
                        <a:pt x="374" y="200"/>
                      </a:lnTo>
                      <a:lnTo>
                        <a:pt x="364" y="159"/>
                      </a:lnTo>
                      <a:lnTo>
                        <a:pt x="349" y="119"/>
                      </a:lnTo>
                      <a:lnTo>
                        <a:pt x="335" y="85"/>
                      </a:lnTo>
                      <a:lnTo>
                        <a:pt x="318" y="58"/>
                      </a:lnTo>
                      <a:lnTo>
                        <a:pt x="294" y="38"/>
                      </a:lnTo>
                      <a:lnTo>
                        <a:pt x="275" y="24"/>
                      </a:lnTo>
                      <a:lnTo>
                        <a:pt x="250" y="12"/>
                      </a:lnTo>
                      <a:lnTo>
                        <a:pt x="216" y="1"/>
                      </a:lnTo>
                      <a:lnTo>
                        <a:pt x="167" y="0"/>
                      </a:lnTo>
                      <a:lnTo>
                        <a:pt x="138" y="4"/>
                      </a:lnTo>
                      <a:lnTo>
                        <a:pt x="110" y="12"/>
                      </a:lnTo>
                      <a:lnTo>
                        <a:pt x="67" y="47"/>
                      </a:lnTo>
                      <a:lnTo>
                        <a:pt x="35" y="85"/>
                      </a:lnTo>
                      <a:lnTo>
                        <a:pt x="24" y="102"/>
                      </a:lnTo>
                      <a:lnTo>
                        <a:pt x="13" y="125"/>
                      </a:lnTo>
                      <a:lnTo>
                        <a:pt x="7" y="160"/>
                      </a:lnTo>
                      <a:lnTo>
                        <a:pt x="2" y="210"/>
                      </a:lnTo>
                      <a:lnTo>
                        <a:pt x="0" y="336"/>
                      </a:lnTo>
                      <a:lnTo>
                        <a:pt x="0" y="412"/>
                      </a:lnTo>
                      <a:lnTo>
                        <a:pt x="30" y="421"/>
                      </a:lnTo>
                      <a:lnTo>
                        <a:pt x="30" y="281"/>
                      </a:lnTo>
                      <a:lnTo>
                        <a:pt x="33" y="219"/>
                      </a:lnTo>
                      <a:lnTo>
                        <a:pt x="40" y="183"/>
                      </a:lnTo>
                      <a:lnTo>
                        <a:pt x="47" y="152"/>
                      </a:lnTo>
                      <a:lnTo>
                        <a:pt x="57" y="133"/>
                      </a:lnTo>
                      <a:lnTo>
                        <a:pt x="69" y="118"/>
                      </a:lnTo>
                      <a:close/>
                    </a:path>
                  </a:pathLst>
                </a:custGeom>
                <a:solidFill>
                  <a:srgbClr val="FFFFFF"/>
                </a:solidFill>
                <a:ln w="3175">
                  <a:solidFill>
                    <a:srgbClr val="000000"/>
                  </a:solidFill>
                  <a:round/>
                  <a:headEnd/>
                  <a:tailEnd/>
                </a:ln>
              </p:spPr>
              <p:txBody>
                <a:bodyPr/>
                <a:lstStyle/>
                <a:p>
                  <a:endParaRPr lang="ar-SA">
                    <a:latin typeface="Constantia" pitchFamily="18" charset="0"/>
                    <a:cs typeface="Majalla UI"/>
                  </a:endParaRPr>
                </a:p>
              </p:txBody>
            </p:sp>
            <p:grpSp>
              <p:nvGrpSpPr>
                <p:cNvPr id="41002" name="Group 105"/>
                <p:cNvGrpSpPr>
                  <a:grpSpLocks/>
                </p:cNvGrpSpPr>
                <p:nvPr/>
              </p:nvGrpSpPr>
              <p:grpSpPr bwMode="auto">
                <a:xfrm>
                  <a:off x="168" y="1006"/>
                  <a:ext cx="622" cy="188"/>
                  <a:chOff x="168" y="1006"/>
                  <a:chExt cx="622" cy="188"/>
                </a:xfrm>
              </p:grpSpPr>
              <p:grpSp>
                <p:nvGrpSpPr>
                  <p:cNvPr id="41003" name="Group 106"/>
                  <p:cNvGrpSpPr>
                    <a:grpSpLocks/>
                  </p:cNvGrpSpPr>
                  <p:nvPr/>
                </p:nvGrpSpPr>
                <p:grpSpPr bwMode="auto">
                  <a:xfrm>
                    <a:off x="168" y="1036"/>
                    <a:ext cx="622" cy="158"/>
                    <a:chOff x="168" y="1036"/>
                    <a:chExt cx="622" cy="158"/>
                  </a:xfrm>
                </p:grpSpPr>
                <p:sp>
                  <p:nvSpPr>
                    <p:cNvPr id="41014" name="Freeform 107"/>
                    <p:cNvSpPr>
                      <a:spLocks/>
                    </p:cNvSpPr>
                    <p:nvPr/>
                  </p:nvSpPr>
                  <p:spPr bwMode="auto">
                    <a:xfrm>
                      <a:off x="168" y="1036"/>
                      <a:ext cx="622" cy="158"/>
                    </a:xfrm>
                    <a:custGeom>
                      <a:avLst/>
                      <a:gdLst>
                        <a:gd name="T0" fmla="*/ 9 w 2484"/>
                        <a:gd name="T1" fmla="*/ 0 h 474"/>
                        <a:gd name="T2" fmla="*/ 1438 w 2484"/>
                        <a:gd name="T3" fmla="*/ 203 h 474"/>
                        <a:gd name="T4" fmla="*/ 1515 w 2484"/>
                        <a:gd name="T5" fmla="*/ 192 h 474"/>
                        <a:gd name="T6" fmla="*/ 2415 w 2484"/>
                        <a:gd name="T7" fmla="*/ 345 h 474"/>
                        <a:gd name="T8" fmla="*/ 2436 w 2484"/>
                        <a:gd name="T9" fmla="*/ 371 h 474"/>
                        <a:gd name="T10" fmla="*/ 2466 w 2484"/>
                        <a:gd name="T11" fmla="*/ 422 h 474"/>
                        <a:gd name="T12" fmla="*/ 2484 w 2484"/>
                        <a:gd name="T13" fmla="*/ 474 h 474"/>
                        <a:gd name="T14" fmla="*/ 1523 w 2484"/>
                        <a:gd name="T15" fmla="*/ 316 h 474"/>
                        <a:gd name="T16" fmla="*/ 1446 w 2484"/>
                        <a:gd name="T17" fmla="*/ 336 h 474"/>
                        <a:gd name="T18" fmla="*/ 0 w 2484"/>
                        <a:gd name="T19" fmla="*/ 121 h 474"/>
                        <a:gd name="T20" fmla="*/ 9 w 2484"/>
                        <a:gd name="T21" fmla="*/ 0 h 4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84"/>
                        <a:gd name="T34" fmla="*/ 0 h 474"/>
                        <a:gd name="T35" fmla="*/ 2484 w 2484"/>
                        <a:gd name="T36" fmla="*/ 474 h 4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84" h="474">
                          <a:moveTo>
                            <a:pt x="9" y="0"/>
                          </a:moveTo>
                          <a:lnTo>
                            <a:pt x="1438" y="203"/>
                          </a:lnTo>
                          <a:lnTo>
                            <a:pt x="1515" y="192"/>
                          </a:lnTo>
                          <a:lnTo>
                            <a:pt x="2415" y="345"/>
                          </a:lnTo>
                          <a:lnTo>
                            <a:pt x="2436" y="371"/>
                          </a:lnTo>
                          <a:lnTo>
                            <a:pt x="2466" y="422"/>
                          </a:lnTo>
                          <a:lnTo>
                            <a:pt x="2484" y="474"/>
                          </a:lnTo>
                          <a:lnTo>
                            <a:pt x="1523" y="316"/>
                          </a:lnTo>
                          <a:lnTo>
                            <a:pt x="1446" y="336"/>
                          </a:lnTo>
                          <a:lnTo>
                            <a:pt x="0" y="121"/>
                          </a:lnTo>
                          <a:lnTo>
                            <a:pt x="9" y="0"/>
                          </a:lnTo>
                          <a:close/>
                        </a:path>
                      </a:pathLst>
                    </a:custGeom>
                    <a:solidFill>
                      <a:srgbClr val="FF0000"/>
                    </a:solidFill>
                    <a:ln w="3175">
                      <a:solidFill>
                        <a:srgbClr val="000000"/>
                      </a:solidFill>
                      <a:round/>
                      <a:headEnd/>
                      <a:tailEnd/>
                    </a:ln>
                  </p:spPr>
                  <p:txBody>
                    <a:bodyPr/>
                    <a:lstStyle/>
                    <a:p>
                      <a:endParaRPr lang="ar-SA">
                        <a:latin typeface="Constantia" pitchFamily="18" charset="0"/>
                        <a:cs typeface="Majalla UI"/>
                      </a:endParaRPr>
                    </a:p>
                  </p:txBody>
                </p:sp>
                <p:sp>
                  <p:nvSpPr>
                    <p:cNvPr id="41015" name="Freeform 108"/>
                    <p:cNvSpPr>
                      <a:spLocks/>
                    </p:cNvSpPr>
                    <p:nvPr/>
                  </p:nvSpPr>
                  <p:spPr bwMode="auto">
                    <a:xfrm>
                      <a:off x="530" y="1101"/>
                      <a:ext cx="18" cy="47"/>
                    </a:xfrm>
                    <a:custGeom>
                      <a:avLst/>
                      <a:gdLst>
                        <a:gd name="T0" fmla="*/ 0 w 71"/>
                        <a:gd name="T1" fmla="*/ 4 h 141"/>
                        <a:gd name="T2" fmla="*/ 0 w 71"/>
                        <a:gd name="T3" fmla="*/ 141 h 141"/>
                        <a:gd name="T4" fmla="*/ 71 w 71"/>
                        <a:gd name="T5" fmla="*/ 121 h 141"/>
                        <a:gd name="T6" fmla="*/ 71 w 71"/>
                        <a:gd name="T7" fmla="*/ 0 h 141"/>
                        <a:gd name="T8" fmla="*/ 0 w 71"/>
                        <a:gd name="T9" fmla="*/ 4 h 141"/>
                        <a:gd name="T10" fmla="*/ 0 60000 65536"/>
                        <a:gd name="T11" fmla="*/ 0 60000 65536"/>
                        <a:gd name="T12" fmla="*/ 0 60000 65536"/>
                        <a:gd name="T13" fmla="*/ 0 60000 65536"/>
                        <a:gd name="T14" fmla="*/ 0 60000 65536"/>
                        <a:gd name="T15" fmla="*/ 0 w 71"/>
                        <a:gd name="T16" fmla="*/ 0 h 141"/>
                        <a:gd name="T17" fmla="*/ 71 w 71"/>
                        <a:gd name="T18" fmla="*/ 141 h 141"/>
                      </a:gdLst>
                      <a:ahLst/>
                      <a:cxnLst>
                        <a:cxn ang="T10">
                          <a:pos x="T0" y="T1"/>
                        </a:cxn>
                        <a:cxn ang="T11">
                          <a:pos x="T2" y="T3"/>
                        </a:cxn>
                        <a:cxn ang="T12">
                          <a:pos x="T4" y="T5"/>
                        </a:cxn>
                        <a:cxn ang="T13">
                          <a:pos x="T6" y="T7"/>
                        </a:cxn>
                        <a:cxn ang="T14">
                          <a:pos x="T8" y="T9"/>
                        </a:cxn>
                      </a:cxnLst>
                      <a:rect l="T15" t="T16" r="T17" b="T18"/>
                      <a:pathLst>
                        <a:path w="71" h="141">
                          <a:moveTo>
                            <a:pt x="0" y="4"/>
                          </a:moveTo>
                          <a:lnTo>
                            <a:pt x="0" y="141"/>
                          </a:lnTo>
                          <a:lnTo>
                            <a:pt x="71" y="121"/>
                          </a:lnTo>
                          <a:lnTo>
                            <a:pt x="71" y="0"/>
                          </a:lnTo>
                          <a:lnTo>
                            <a:pt x="0" y="4"/>
                          </a:lnTo>
                          <a:close/>
                        </a:path>
                      </a:pathLst>
                    </a:custGeom>
                    <a:solidFill>
                      <a:srgbClr val="800000"/>
                    </a:solidFill>
                    <a:ln w="3175">
                      <a:solidFill>
                        <a:srgbClr val="000000"/>
                      </a:solidFill>
                      <a:round/>
                      <a:headEnd/>
                      <a:tailEnd/>
                    </a:ln>
                  </p:spPr>
                  <p:txBody>
                    <a:bodyPr/>
                    <a:lstStyle/>
                    <a:p>
                      <a:endParaRPr lang="ar-SA">
                        <a:latin typeface="Constantia" pitchFamily="18" charset="0"/>
                        <a:cs typeface="Majalla UI"/>
                      </a:endParaRPr>
                    </a:p>
                  </p:txBody>
                </p:sp>
                <p:sp>
                  <p:nvSpPr>
                    <p:cNvPr id="41016" name="Freeform 109"/>
                    <p:cNvSpPr>
                      <a:spLocks/>
                    </p:cNvSpPr>
                    <p:nvPr/>
                  </p:nvSpPr>
                  <p:spPr bwMode="auto">
                    <a:xfrm>
                      <a:off x="559" y="1104"/>
                      <a:ext cx="27" cy="20"/>
                    </a:xfrm>
                    <a:custGeom>
                      <a:avLst/>
                      <a:gdLst>
                        <a:gd name="T0" fmla="*/ 0 w 109"/>
                        <a:gd name="T1" fmla="*/ 0 h 61"/>
                        <a:gd name="T2" fmla="*/ 109 w 109"/>
                        <a:gd name="T3" fmla="*/ 19 h 61"/>
                        <a:gd name="T4" fmla="*/ 109 w 109"/>
                        <a:gd name="T5" fmla="*/ 61 h 61"/>
                        <a:gd name="T6" fmla="*/ 0 w 109"/>
                        <a:gd name="T7" fmla="*/ 44 h 61"/>
                        <a:gd name="T8" fmla="*/ 0 w 109"/>
                        <a:gd name="T9" fmla="*/ 0 h 61"/>
                        <a:gd name="T10" fmla="*/ 0 60000 65536"/>
                        <a:gd name="T11" fmla="*/ 0 60000 65536"/>
                        <a:gd name="T12" fmla="*/ 0 60000 65536"/>
                        <a:gd name="T13" fmla="*/ 0 60000 65536"/>
                        <a:gd name="T14" fmla="*/ 0 60000 65536"/>
                        <a:gd name="T15" fmla="*/ 0 w 109"/>
                        <a:gd name="T16" fmla="*/ 0 h 61"/>
                        <a:gd name="T17" fmla="*/ 109 w 109"/>
                        <a:gd name="T18" fmla="*/ 61 h 61"/>
                      </a:gdLst>
                      <a:ahLst/>
                      <a:cxnLst>
                        <a:cxn ang="T10">
                          <a:pos x="T0" y="T1"/>
                        </a:cxn>
                        <a:cxn ang="T11">
                          <a:pos x="T2" y="T3"/>
                        </a:cxn>
                        <a:cxn ang="T12">
                          <a:pos x="T4" y="T5"/>
                        </a:cxn>
                        <a:cxn ang="T13">
                          <a:pos x="T6" y="T7"/>
                        </a:cxn>
                        <a:cxn ang="T14">
                          <a:pos x="T8" y="T9"/>
                        </a:cxn>
                      </a:cxnLst>
                      <a:rect l="T15" t="T16" r="T17" b="T18"/>
                      <a:pathLst>
                        <a:path w="109" h="61">
                          <a:moveTo>
                            <a:pt x="0" y="0"/>
                          </a:moveTo>
                          <a:lnTo>
                            <a:pt x="109" y="19"/>
                          </a:lnTo>
                          <a:lnTo>
                            <a:pt x="109" y="61"/>
                          </a:lnTo>
                          <a:lnTo>
                            <a:pt x="0" y="44"/>
                          </a:lnTo>
                          <a:lnTo>
                            <a:pt x="0" y="0"/>
                          </a:lnTo>
                          <a:close/>
                        </a:path>
                      </a:pathLst>
                    </a:custGeom>
                    <a:solidFill>
                      <a:srgbClr val="808080"/>
                    </a:solidFill>
                    <a:ln w="3175">
                      <a:solidFill>
                        <a:srgbClr val="000000"/>
                      </a:solidFill>
                      <a:round/>
                      <a:headEnd/>
                      <a:tailEnd/>
                    </a:ln>
                  </p:spPr>
                  <p:txBody>
                    <a:bodyPr/>
                    <a:lstStyle/>
                    <a:p>
                      <a:endParaRPr lang="ar-SA">
                        <a:latin typeface="Constantia" pitchFamily="18" charset="0"/>
                        <a:cs typeface="Majalla UI"/>
                      </a:endParaRPr>
                    </a:p>
                  </p:txBody>
                </p:sp>
              </p:grpSp>
              <p:grpSp>
                <p:nvGrpSpPr>
                  <p:cNvPr id="41004" name="Group 110"/>
                  <p:cNvGrpSpPr>
                    <a:grpSpLocks/>
                  </p:cNvGrpSpPr>
                  <p:nvPr/>
                </p:nvGrpSpPr>
                <p:grpSpPr bwMode="auto">
                  <a:xfrm>
                    <a:off x="586" y="1006"/>
                    <a:ext cx="59" cy="127"/>
                    <a:chOff x="586" y="1006"/>
                    <a:chExt cx="59" cy="127"/>
                  </a:xfrm>
                </p:grpSpPr>
                <p:sp>
                  <p:nvSpPr>
                    <p:cNvPr id="41009" name="AutoShape 111"/>
                    <p:cNvSpPr>
                      <a:spLocks noChangeArrowheads="1"/>
                    </p:cNvSpPr>
                    <p:nvPr/>
                  </p:nvSpPr>
                  <p:spPr bwMode="auto">
                    <a:xfrm>
                      <a:off x="586" y="1006"/>
                      <a:ext cx="36" cy="88"/>
                    </a:xfrm>
                    <a:prstGeom prst="roundRect">
                      <a:avLst>
                        <a:gd name="adj" fmla="val 22093"/>
                      </a:avLst>
                    </a:pr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sp>
                  <p:nvSpPr>
                    <p:cNvPr id="41010" name="Freeform 112"/>
                    <p:cNvSpPr>
                      <a:spLocks/>
                    </p:cNvSpPr>
                    <p:nvPr/>
                  </p:nvSpPr>
                  <p:spPr bwMode="auto">
                    <a:xfrm>
                      <a:off x="589" y="1011"/>
                      <a:ext cx="12" cy="79"/>
                    </a:xfrm>
                    <a:custGeom>
                      <a:avLst/>
                      <a:gdLst>
                        <a:gd name="T0" fmla="*/ 2 w 46"/>
                        <a:gd name="T1" fmla="*/ 0 h 237"/>
                        <a:gd name="T2" fmla="*/ 46 w 46"/>
                        <a:gd name="T3" fmla="*/ 146 h 237"/>
                        <a:gd name="T4" fmla="*/ 0 w 46"/>
                        <a:gd name="T5" fmla="*/ 237 h 237"/>
                        <a:gd name="T6" fmla="*/ 0 60000 65536"/>
                        <a:gd name="T7" fmla="*/ 0 60000 65536"/>
                        <a:gd name="T8" fmla="*/ 0 60000 65536"/>
                        <a:gd name="T9" fmla="*/ 0 w 46"/>
                        <a:gd name="T10" fmla="*/ 0 h 237"/>
                        <a:gd name="T11" fmla="*/ 46 w 46"/>
                        <a:gd name="T12" fmla="*/ 237 h 237"/>
                      </a:gdLst>
                      <a:ahLst/>
                      <a:cxnLst>
                        <a:cxn ang="T6">
                          <a:pos x="T0" y="T1"/>
                        </a:cxn>
                        <a:cxn ang="T7">
                          <a:pos x="T2" y="T3"/>
                        </a:cxn>
                        <a:cxn ang="T8">
                          <a:pos x="T4" y="T5"/>
                        </a:cxn>
                      </a:cxnLst>
                      <a:rect l="T9" t="T10" r="T11" b="T12"/>
                      <a:pathLst>
                        <a:path w="46" h="237">
                          <a:moveTo>
                            <a:pt x="2" y="0"/>
                          </a:moveTo>
                          <a:lnTo>
                            <a:pt x="46" y="146"/>
                          </a:lnTo>
                          <a:lnTo>
                            <a:pt x="0" y="237"/>
                          </a:lnTo>
                        </a:path>
                      </a:pathLst>
                    </a:custGeom>
                    <a:noFill/>
                    <a:ln w="3175">
                      <a:solidFill>
                        <a:srgbClr val="000000"/>
                      </a:solidFill>
                      <a:round/>
                      <a:headEnd/>
                      <a:tailEnd/>
                    </a:ln>
                  </p:spPr>
                  <p:txBody>
                    <a:bodyPr/>
                    <a:lstStyle/>
                    <a:p>
                      <a:endParaRPr lang="ar-SA">
                        <a:latin typeface="Constantia" pitchFamily="18" charset="0"/>
                        <a:cs typeface="Majalla UI"/>
                      </a:endParaRPr>
                    </a:p>
                  </p:txBody>
                </p:sp>
                <p:sp>
                  <p:nvSpPr>
                    <p:cNvPr id="41011" name="Freeform 113"/>
                    <p:cNvSpPr>
                      <a:spLocks/>
                    </p:cNvSpPr>
                    <p:nvPr/>
                  </p:nvSpPr>
                  <p:spPr bwMode="auto">
                    <a:xfrm>
                      <a:off x="607" y="1012"/>
                      <a:ext cx="12" cy="79"/>
                    </a:xfrm>
                    <a:custGeom>
                      <a:avLst/>
                      <a:gdLst>
                        <a:gd name="T0" fmla="*/ 44 w 47"/>
                        <a:gd name="T1" fmla="*/ 0 h 238"/>
                        <a:gd name="T2" fmla="*/ 0 w 47"/>
                        <a:gd name="T3" fmla="*/ 147 h 238"/>
                        <a:gd name="T4" fmla="*/ 47 w 47"/>
                        <a:gd name="T5" fmla="*/ 238 h 238"/>
                        <a:gd name="T6" fmla="*/ 0 60000 65536"/>
                        <a:gd name="T7" fmla="*/ 0 60000 65536"/>
                        <a:gd name="T8" fmla="*/ 0 60000 65536"/>
                        <a:gd name="T9" fmla="*/ 0 w 47"/>
                        <a:gd name="T10" fmla="*/ 0 h 238"/>
                        <a:gd name="T11" fmla="*/ 47 w 47"/>
                        <a:gd name="T12" fmla="*/ 238 h 238"/>
                      </a:gdLst>
                      <a:ahLst/>
                      <a:cxnLst>
                        <a:cxn ang="T6">
                          <a:pos x="T0" y="T1"/>
                        </a:cxn>
                        <a:cxn ang="T7">
                          <a:pos x="T2" y="T3"/>
                        </a:cxn>
                        <a:cxn ang="T8">
                          <a:pos x="T4" y="T5"/>
                        </a:cxn>
                      </a:cxnLst>
                      <a:rect l="T9" t="T10" r="T11" b="T12"/>
                      <a:pathLst>
                        <a:path w="47" h="238">
                          <a:moveTo>
                            <a:pt x="44" y="0"/>
                          </a:moveTo>
                          <a:lnTo>
                            <a:pt x="0" y="147"/>
                          </a:lnTo>
                          <a:lnTo>
                            <a:pt x="47" y="238"/>
                          </a:lnTo>
                        </a:path>
                      </a:pathLst>
                    </a:custGeom>
                    <a:noFill/>
                    <a:ln w="3175">
                      <a:solidFill>
                        <a:srgbClr val="000000"/>
                      </a:solidFill>
                      <a:round/>
                      <a:headEnd/>
                      <a:tailEnd/>
                    </a:ln>
                  </p:spPr>
                  <p:txBody>
                    <a:bodyPr/>
                    <a:lstStyle/>
                    <a:p>
                      <a:endParaRPr lang="ar-SA">
                        <a:latin typeface="Constantia" pitchFamily="18" charset="0"/>
                        <a:cs typeface="Majalla UI"/>
                      </a:endParaRPr>
                    </a:p>
                  </p:txBody>
                </p:sp>
                <p:sp>
                  <p:nvSpPr>
                    <p:cNvPr id="41012" name="Freeform 114"/>
                    <p:cNvSpPr>
                      <a:spLocks/>
                    </p:cNvSpPr>
                    <p:nvPr/>
                  </p:nvSpPr>
                  <p:spPr bwMode="auto">
                    <a:xfrm>
                      <a:off x="611" y="1068"/>
                      <a:ext cx="34" cy="65"/>
                    </a:xfrm>
                    <a:custGeom>
                      <a:avLst/>
                      <a:gdLst>
                        <a:gd name="T0" fmla="*/ 136 w 136"/>
                        <a:gd name="T1" fmla="*/ 195 h 195"/>
                        <a:gd name="T2" fmla="*/ 127 w 136"/>
                        <a:gd name="T3" fmla="*/ 155 h 195"/>
                        <a:gd name="T4" fmla="*/ 29 w 136"/>
                        <a:gd name="T5" fmla="*/ 0 h 195"/>
                        <a:gd name="T6" fmla="*/ 12 w 136"/>
                        <a:gd name="T7" fmla="*/ 0 h 195"/>
                        <a:gd name="T8" fmla="*/ 0 w 136"/>
                        <a:gd name="T9" fmla="*/ 148 h 195"/>
                        <a:gd name="T10" fmla="*/ 10 w 136"/>
                        <a:gd name="T11" fmla="*/ 161 h 195"/>
                        <a:gd name="T12" fmla="*/ 17 w 136"/>
                        <a:gd name="T13" fmla="*/ 161 h 195"/>
                        <a:gd name="T14" fmla="*/ 26 w 136"/>
                        <a:gd name="T15" fmla="*/ 144 h 195"/>
                        <a:gd name="T16" fmla="*/ 24 w 136"/>
                        <a:gd name="T17" fmla="*/ 20 h 195"/>
                        <a:gd name="T18" fmla="*/ 55 w 136"/>
                        <a:gd name="T19" fmla="*/ 77 h 195"/>
                        <a:gd name="T20" fmla="*/ 111 w 136"/>
                        <a:gd name="T21" fmla="*/ 188 h 195"/>
                        <a:gd name="T22" fmla="*/ 136 w 136"/>
                        <a:gd name="T23" fmla="*/ 195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195"/>
                        <a:gd name="T38" fmla="*/ 136 w 136"/>
                        <a:gd name="T39" fmla="*/ 195 h 1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195">
                          <a:moveTo>
                            <a:pt x="136" y="195"/>
                          </a:moveTo>
                          <a:lnTo>
                            <a:pt x="127" y="155"/>
                          </a:lnTo>
                          <a:lnTo>
                            <a:pt x="29" y="0"/>
                          </a:lnTo>
                          <a:lnTo>
                            <a:pt x="12" y="0"/>
                          </a:lnTo>
                          <a:lnTo>
                            <a:pt x="0" y="148"/>
                          </a:lnTo>
                          <a:lnTo>
                            <a:pt x="10" y="161"/>
                          </a:lnTo>
                          <a:lnTo>
                            <a:pt x="17" y="161"/>
                          </a:lnTo>
                          <a:lnTo>
                            <a:pt x="26" y="144"/>
                          </a:lnTo>
                          <a:lnTo>
                            <a:pt x="24" y="20"/>
                          </a:lnTo>
                          <a:lnTo>
                            <a:pt x="55" y="77"/>
                          </a:lnTo>
                          <a:lnTo>
                            <a:pt x="111" y="188"/>
                          </a:lnTo>
                          <a:lnTo>
                            <a:pt x="136" y="195"/>
                          </a:lnTo>
                          <a:close/>
                        </a:path>
                      </a:pathLst>
                    </a:cu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sp>
                  <p:nvSpPr>
                    <p:cNvPr id="41013" name="Freeform 115"/>
                    <p:cNvSpPr>
                      <a:spLocks/>
                    </p:cNvSpPr>
                    <p:nvPr/>
                  </p:nvSpPr>
                  <p:spPr bwMode="auto">
                    <a:xfrm>
                      <a:off x="598" y="1060"/>
                      <a:ext cx="22" cy="6"/>
                    </a:xfrm>
                    <a:custGeom>
                      <a:avLst/>
                      <a:gdLst>
                        <a:gd name="T0" fmla="*/ 85 w 88"/>
                        <a:gd name="T1" fmla="*/ 20 h 20"/>
                        <a:gd name="T2" fmla="*/ 0 w 88"/>
                        <a:gd name="T3" fmla="*/ 20 h 20"/>
                        <a:gd name="T4" fmla="*/ 0 w 88"/>
                        <a:gd name="T5" fmla="*/ 1 h 20"/>
                        <a:gd name="T6" fmla="*/ 83 w 88"/>
                        <a:gd name="T7" fmla="*/ 0 h 20"/>
                        <a:gd name="T8" fmla="*/ 88 w 88"/>
                        <a:gd name="T9" fmla="*/ 3 h 20"/>
                        <a:gd name="T10" fmla="*/ 85 w 88"/>
                        <a:gd name="T11" fmla="*/ 20 h 20"/>
                        <a:gd name="T12" fmla="*/ 0 60000 65536"/>
                        <a:gd name="T13" fmla="*/ 0 60000 65536"/>
                        <a:gd name="T14" fmla="*/ 0 60000 65536"/>
                        <a:gd name="T15" fmla="*/ 0 60000 65536"/>
                        <a:gd name="T16" fmla="*/ 0 60000 65536"/>
                        <a:gd name="T17" fmla="*/ 0 60000 65536"/>
                        <a:gd name="T18" fmla="*/ 0 w 88"/>
                        <a:gd name="T19" fmla="*/ 0 h 20"/>
                        <a:gd name="T20" fmla="*/ 88 w 8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88" h="20">
                          <a:moveTo>
                            <a:pt x="85" y="20"/>
                          </a:moveTo>
                          <a:lnTo>
                            <a:pt x="0" y="20"/>
                          </a:lnTo>
                          <a:lnTo>
                            <a:pt x="0" y="1"/>
                          </a:lnTo>
                          <a:lnTo>
                            <a:pt x="83" y="0"/>
                          </a:lnTo>
                          <a:lnTo>
                            <a:pt x="88" y="3"/>
                          </a:lnTo>
                          <a:lnTo>
                            <a:pt x="85" y="20"/>
                          </a:lnTo>
                          <a:close/>
                        </a:path>
                      </a:pathLst>
                    </a:custGeom>
                    <a:solidFill>
                      <a:srgbClr val="C0C0C0"/>
                    </a:solidFill>
                    <a:ln w="3175">
                      <a:solidFill>
                        <a:srgbClr val="000000"/>
                      </a:solidFill>
                      <a:round/>
                      <a:headEnd/>
                      <a:tailEnd/>
                    </a:ln>
                  </p:spPr>
                  <p:txBody>
                    <a:bodyPr/>
                    <a:lstStyle/>
                    <a:p>
                      <a:endParaRPr lang="ar-SA">
                        <a:latin typeface="Constantia" pitchFamily="18" charset="0"/>
                        <a:cs typeface="Majalla UI"/>
                      </a:endParaRPr>
                    </a:p>
                  </p:txBody>
                </p:sp>
              </p:grpSp>
            </p:grpSp>
          </p:grpSp>
        </p:grpSp>
      </p:grpSp>
      <p:grpSp>
        <p:nvGrpSpPr>
          <p:cNvPr id="41006" name="Group 116"/>
          <p:cNvGrpSpPr>
            <a:grpSpLocks/>
          </p:cNvGrpSpPr>
          <p:nvPr/>
        </p:nvGrpSpPr>
        <p:grpSpPr bwMode="auto">
          <a:xfrm>
            <a:off x="7643813" y="1357313"/>
            <a:ext cx="1203325" cy="1090612"/>
            <a:chOff x="4852" y="755"/>
            <a:chExt cx="710" cy="687"/>
          </a:xfrm>
        </p:grpSpPr>
        <p:grpSp>
          <p:nvGrpSpPr>
            <p:cNvPr id="41007" name="Group 117"/>
            <p:cNvGrpSpPr>
              <a:grpSpLocks/>
            </p:cNvGrpSpPr>
            <p:nvPr/>
          </p:nvGrpSpPr>
          <p:grpSpPr bwMode="auto">
            <a:xfrm>
              <a:off x="4852" y="755"/>
              <a:ext cx="710" cy="687"/>
              <a:chOff x="4852" y="755"/>
              <a:chExt cx="710" cy="687"/>
            </a:xfrm>
          </p:grpSpPr>
          <p:grpSp>
            <p:nvGrpSpPr>
              <p:cNvPr id="41008" name="Group 118"/>
              <p:cNvGrpSpPr>
                <a:grpSpLocks/>
              </p:cNvGrpSpPr>
              <p:nvPr/>
            </p:nvGrpSpPr>
            <p:grpSpPr bwMode="auto">
              <a:xfrm>
                <a:off x="4852" y="755"/>
                <a:ext cx="710" cy="687"/>
                <a:chOff x="4852" y="755"/>
                <a:chExt cx="710" cy="687"/>
              </a:xfrm>
            </p:grpSpPr>
            <p:grpSp>
              <p:nvGrpSpPr>
                <p:cNvPr id="41018" name="Group 119"/>
                <p:cNvGrpSpPr>
                  <a:grpSpLocks/>
                </p:cNvGrpSpPr>
                <p:nvPr/>
              </p:nvGrpSpPr>
              <p:grpSpPr bwMode="auto">
                <a:xfrm>
                  <a:off x="4852" y="755"/>
                  <a:ext cx="710" cy="687"/>
                  <a:chOff x="4852" y="755"/>
                  <a:chExt cx="710" cy="687"/>
                </a:xfrm>
              </p:grpSpPr>
              <p:grpSp>
                <p:nvGrpSpPr>
                  <p:cNvPr id="41023" name="Group 120"/>
                  <p:cNvGrpSpPr>
                    <a:grpSpLocks/>
                  </p:cNvGrpSpPr>
                  <p:nvPr/>
                </p:nvGrpSpPr>
                <p:grpSpPr bwMode="auto">
                  <a:xfrm>
                    <a:off x="4884" y="755"/>
                    <a:ext cx="636" cy="154"/>
                    <a:chOff x="4884" y="755"/>
                    <a:chExt cx="636" cy="154"/>
                  </a:xfrm>
                </p:grpSpPr>
                <p:sp>
                  <p:nvSpPr>
                    <p:cNvPr id="40984" name="Freeform 121"/>
                    <p:cNvSpPr>
                      <a:spLocks/>
                    </p:cNvSpPr>
                    <p:nvPr/>
                  </p:nvSpPr>
                  <p:spPr bwMode="auto">
                    <a:xfrm>
                      <a:off x="4884" y="755"/>
                      <a:ext cx="300" cy="154"/>
                    </a:xfrm>
                    <a:custGeom>
                      <a:avLst/>
                      <a:gdLst>
                        <a:gd name="T0" fmla="*/ 19 w 900"/>
                        <a:gd name="T1" fmla="*/ 548 h 615"/>
                        <a:gd name="T2" fmla="*/ 4 w 900"/>
                        <a:gd name="T3" fmla="*/ 478 h 615"/>
                        <a:gd name="T4" fmla="*/ 0 w 900"/>
                        <a:gd name="T5" fmla="*/ 419 h 615"/>
                        <a:gd name="T6" fmla="*/ 7 w 900"/>
                        <a:gd name="T7" fmla="*/ 375 h 615"/>
                        <a:gd name="T8" fmla="*/ 23 w 900"/>
                        <a:gd name="T9" fmla="*/ 338 h 615"/>
                        <a:gd name="T10" fmla="*/ 42 w 900"/>
                        <a:gd name="T11" fmla="*/ 304 h 615"/>
                        <a:gd name="T12" fmla="*/ 70 w 900"/>
                        <a:gd name="T13" fmla="*/ 280 h 615"/>
                        <a:gd name="T14" fmla="*/ 115 w 900"/>
                        <a:gd name="T15" fmla="*/ 255 h 615"/>
                        <a:gd name="T16" fmla="*/ 163 w 900"/>
                        <a:gd name="T17" fmla="*/ 237 h 615"/>
                        <a:gd name="T18" fmla="*/ 226 w 900"/>
                        <a:gd name="T19" fmla="*/ 222 h 615"/>
                        <a:gd name="T20" fmla="*/ 303 w 900"/>
                        <a:gd name="T21" fmla="*/ 209 h 615"/>
                        <a:gd name="T22" fmla="*/ 372 w 900"/>
                        <a:gd name="T23" fmla="*/ 202 h 615"/>
                        <a:gd name="T24" fmla="*/ 443 w 900"/>
                        <a:gd name="T25" fmla="*/ 190 h 615"/>
                        <a:gd name="T26" fmla="*/ 516 w 900"/>
                        <a:gd name="T27" fmla="*/ 177 h 615"/>
                        <a:gd name="T28" fmla="*/ 577 w 900"/>
                        <a:gd name="T29" fmla="*/ 162 h 615"/>
                        <a:gd name="T30" fmla="*/ 634 w 900"/>
                        <a:gd name="T31" fmla="*/ 143 h 615"/>
                        <a:gd name="T32" fmla="*/ 688 w 900"/>
                        <a:gd name="T33" fmla="*/ 120 h 615"/>
                        <a:gd name="T34" fmla="*/ 741 w 900"/>
                        <a:gd name="T35" fmla="*/ 92 h 615"/>
                        <a:gd name="T36" fmla="*/ 788 w 900"/>
                        <a:gd name="T37" fmla="*/ 64 h 615"/>
                        <a:gd name="T38" fmla="*/ 835 w 900"/>
                        <a:gd name="T39" fmla="*/ 30 h 615"/>
                        <a:gd name="T40" fmla="*/ 869 w 900"/>
                        <a:gd name="T41" fmla="*/ 0 h 615"/>
                        <a:gd name="T42" fmla="*/ 900 w 900"/>
                        <a:gd name="T43" fmla="*/ 23 h 615"/>
                        <a:gd name="T44" fmla="*/ 806 w 900"/>
                        <a:gd name="T45" fmla="*/ 120 h 615"/>
                        <a:gd name="T46" fmla="*/ 108 w 900"/>
                        <a:gd name="T47" fmla="*/ 548 h 615"/>
                        <a:gd name="T48" fmla="*/ 34 w 900"/>
                        <a:gd name="T49" fmla="*/ 615 h 615"/>
                        <a:gd name="T50" fmla="*/ 19 w 900"/>
                        <a:gd name="T51" fmla="*/ 548 h 6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00"/>
                        <a:gd name="T79" fmla="*/ 0 h 615"/>
                        <a:gd name="T80" fmla="*/ 900 w 900"/>
                        <a:gd name="T81" fmla="*/ 615 h 6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00" h="615">
                          <a:moveTo>
                            <a:pt x="19" y="548"/>
                          </a:moveTo>
                          <a:lnTo>
                            <a:pt x="4" y="478"/>
                          </a:lnTo>
                          <a:lnTo>
                            <a:pt x="0" y="419"/>
                          </a:lnTo>
                          <a:lnTo>
                            <a:pt x="7" y="375"/>
                          </a:lnTo>
                          <a:lnTo>
                            <a:pt x="23" y="338"/>
                          </a:lnTo>
                          <a:lnTo>
                            <a:pt x="42" y="304"/>
                          </a:lnTo>
                          <a:lnTo>
                            <a:pt x="70" y="280"/>
                          </a:lnTo>
                          <a:lnTo>
                            <a:pt x="115" y="255"/>
                          </a:lnTo>
                          <a:lnTo>
                            <a:pt x="163" y="237"/>
                          </a:lnTo>
                          <a:lnTo>
                            <a:pt x="226" y="222"/>
                          </a:lnTo>
                          <a:lnTo>
                            <a:pt x="303" y="209"/>
                          </a:lnTo>
                          <a:lnTo>
                            <a:pt x="372" y="202"/>
                          </a:lnTo>
                          <a:lnTo>
                            <a:pt x="443" y="190"/>
                          </a:lnTo>
                          <a:lnTo>
                            <a:pt x="516" y="177"/>
                          </a:lnTo>
                          <a:lnTo>
                            <a:pt x="577" y="162"/>
                          </a:lnTo>
                          <a:lnTo>
                            <a:pt x="634" y="143"/>
                          </a:lnTo>
                          <a:lnTo>
                            <a:pt x="688" y="120"/>
                          </a:lnTo>
                          <a:lnTo>
                            <a:pt x="741" y="92"/>
                          </a:lnTo>
                          <a:lnTo>
                            <a:pt x="788" y="64"/>
                          </a:lnTo>
                          <a:lnTo>
                            <a:pt x="835" y="30"/>
                          </a:lnTo>
                          <a:lnTo>
                            <a:pt x="869" y="0"/>
                          </a:lnTo>
                          <a:lnTo>
                            <a:pt x="900" y="23"/>
                          </a:lnTo>
                          <a:lnTo>
                            <a:pt x="806" y="120"/>
                          </a:lnTo>
                          <a:lnTo>
                            <a:pt x="108" y="548"/>
                          </a:lnTo>
                          <a:lnTo>
                            <a:pt x="34" y="615"/>
                          </a:lnTo>
                          <a:lnTo>
                            <a:pt x="19" y="548"/>
                          </a:lnTo>
                          <a:close/>
                        </a:path>
                      </a:pathLst>
                    </a:custGeom>
                    <a:solidFill>
                      <a:srgbClr val="C0C0C0"/>
                    </a:solidFill>
                    <a:ln w="6350">
                      <a:solidFill>
                        <a:srgbClr val="A0A0A0"/>
                      </a:solidFill>
                      <a:round/>
                      <a:headEnd/>
                      <a:tailEnd/>
                    </a:ln>
                  </p:spPr>
                  <p:txBody>
                    <a:bodyPr/>
                    <a:lstStyle/>
                    <a:p>
                      <a:endParaRPr lang="ar-SA">
                        <a:latin typeface="Constantia" pitchFamily="18" charset="0"/>
                        <a:cs typeface="Majalla UI"/>
                      </a:endParaRPr>
                    </a:p>
                  </p:txBody>
                </p:sp>
                <p:sp>
                  <p:nvSpPr>
                    <p:cNvPr id="40985" name="Freeform 122"/>
                    <p:cNvSpPr>
                      <a:spLocks/>
                    </p:cNvSpPr>
                    <p:nvPr/>
                  </p:nvSpPr>
                  <p:spPr bwMode="auto">
                    <a:xfrm>
                      <a:off x="4905" y="759"/>
                      <a:ext cx="615" cy="134"/>
                    </a:xfrm>
                    <a:custGeom>
                      <a:avLst/>
                      <a:gdLst>
                        <a:gd name="T0" fmla="*/ 18 w 1845"/>
                        <a:gd name="T1" fmla="*/ 535 h 535"/>
                        <a:gd name="T2" fmla="*/ 3 w 1845"/>
                        <a:gd name="T3" fmla="*/ 467 h 535"/>
                        <a:gd name="T4" fmla="*/ 0 w 1845"/>
                        <a:gd name="T5" fmla="*/ 406 h 535"/>
                        <a:gd name="T6" fmla="*/ 5 w 1845"/>
                        <a:gd name="T7" fmla="*/ 370 h 535"/>
                        <a:gd name="T8" fmla="*/ 20 w 1845"/>
                        <a:gd name="T9" fmla="*/ 328 h 535"/>
                        <a:gd name="T10" fmla="*/ 42 w 1845"/>
                        <a:gd name="T11" fmla="*/ 293 h 535"/>
                        <a:gd name="T12" fmla="*/ 71 w 1845"/>
                        <a:gd name="T13" fmla="*/ 267 h 535"/>
                        <a:gd name="T14" fmla="*/ 110 w 1845"/>
                        <a:gd name="T15" fmla="*/ 242 h 535"/>
                        <a:gd name="T16" fmla="*/ 164 w 1845"/>
                        <a:gd name="T17" fmla="*/ 223 h 535"/>
                        <a:gd name="T18" fmla="*/ 227 w 1845"/>
                        <a:gd name="T19" fmla="*/ 208 h 535"/>
                        <a:gd name="T20" fmla="*/ 302 w 1845"/>
                        <a:gd name="T21" fmla="*/ 196 h 535"/>
                        <a:gd name="T22" fmla="*/ 373 w 1845"/>
                        <a:gd name="T23" fmla="*/ 188 h 535"/>
                        <a:gd name="T24" fmla="*/ 444 w 1845"/>
                        <a:gd name="T25" fmla="*/ 177 h 535"/>
                        <a:gd name="T26" fmla="*/ 517 w 1845"/>
                        <a:gd name="T27" fmla="*/ 165 h 535"/>
                        <a:gd name="T28" fmla="*/ 579 w 1845"/>
                        <a:gd name="T29" fmla="*/ 148 h 535"/>
                        <a:gd name="T30" fmla="*/ 636 w 1845"/>
                        <a:gd name="T31" fmla="*/ 123 h 535"/>
                        <a:gd name="T32" fmla="*/ 692 w 1845"/>
                        <a:gd name="T33" fmla="*/ 96 h 535"/>
                        <a:gd name="T34" fmla="*/ 742 w 1845"/>
                        <a:gd name="T35" fmla="*/ 67 h 535"/>
                        <a:gd name="T36" fmla="*/ 786 w 1845"/>
                        <a:gd name="T37" fmla="*/ 36 h 535"/>
                        <a:gd name="T38" fmla="*/ 832 w 1845"/>
                        <a:gd name="T39" fmla="*/ 0 h 535"/>
                        <a:gd name="T40" fmla="*/ 864 w 1845"/>
                        <a:gd name="T41" fmla="*/ 25 h 535"/>
                        <a:gd name="T42" fmla="*/ 910 w 1845"/>
                        <a:gd name="T43" fmla="*/ 55 h 535"/>
                        <a:gd name="T44" fmla="*/ 953 w 1845"/>
                        <a:gd name="T45" fmla="*/ 77 h 535"/>
                        <a:gd name="T46" fmla="*/ 1009 w 1845"/>
                        <a:gd name="T47" fmla="*/ 97 h 535"/>
                        <a:gd name="T48" fmla="*/ 1072 w 1845"/>
                        <a:gd name="T49" fmla="*/ 120 h 535"/>
                        <a:gd name="T50" fmla="*/ 1131 w 1845"/>
                        <a:gd name="T51" fmla="*/ 138 h 535"/>
                        <a:gd name="T52" fmla="*/ 1199 w 1845"/>
                        <a:gd name="T53" fmla="*/ 156 h 535"/>
                        <a:gd name="T54" fmla="*/ 1276 w 1845"/>
                        <a:gd name="T55" fmla="*/ 171 h 535"/>
                        <a:gd name="T56" fmla="*/ 1343 w 1845"/>
                        <a:gd name="T57" fmla="*/ 182 h 535"/>
                        <a:gd name="T58" fmla="*/ 1422 w 1845"/>
                        <a:gd name="T59" fmla="*/ 193 h 535"/>
                        <a:gd name="T60" fmla="*/ 1501 w 1845"/>
                        <a:gd name="T61" fmla="*/ 205 h 535"/>
                        <a:gd name="T62" fmla="*/ 1574 w 1845"/>
                        <a:gd name="T63" fmla="*/ 212 h 535"/>
                        <a:gd name="T64" fmla="*/ 1641 w 1845"/>
                        <a:gd name="T65" fmla="*/ 222 h 535"/>
                        <a:gd name="T66" fmla="*/ 1694 w 1845"/>
                        <a:gd name="T67" fmla="*/ 233 h 535"/>
                        <a:gd name="T68" fmla="*/ 1732 w 1845"/>
                        <a:gd name="T69" fmla="*/ 247 h 535"/>
                        <a:gd name="T70" fmla="*/ 1764 w 1845"/>
                        <a:gd name="T71" fmla="*/ 268 h 535"/>
                        <a:gd name="T72" fmla="*/ 1787 w 1845"/>
                        <a:gd name="T73" fmla="*/ 295 h 535"/>
                        <a:gd name="T74" fmla="*/ 1807 w 1845"/>
                        <a:gd name="T75" fmla="*/ 325 h 535"/>
                        <a:gd name="T76" fmla="*/ 1823 w 1845"/>
                        <a:gd name="T77" fmla="*/ 366 h 535"/>
                        <a:gd name="T78" fmla="*/ 1833 w 1845"/>
                        <a:gd name="T79" fmla="*/ 403 h 535"/>
                        <a:gd name="T80" fmla="*/ 1841 w 1845"/>
                        <a:gd name="T81" fmla="*/ 445 h 535"/>
                        <a:gd name="T82" fmla="*/ 1845 w 1845"/>
                        <a:gd name="T83" fmla="*/ 481 h 535"/>
                        <a:gd name="T84" fmla="*/ 1841 w 1845"/>
                        <a:gd name="T85" fmla="*/ 520 h 535"/>
                        <a:gd name="T86" fmla="*/ 18 w 1845"/>
                        <a:gd name="T87" fmla="*/ 535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845"/>
                        <a:gd name="T133" fmla="*/ 0 h 535"/>
                        <a:gd name="T134" fmla="*/ 1845 w 18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845" h="535">
                          <a:moveTo>
                            <a:pt x="18" y="535"/>
                          </a:moveTo>
                          <a:lnTo>
                            <a:pt x="3" y="467"/>
                          </a:lnTo>
                          <a:lnTo>
                            <a:pt x="0" y="406"/>
                          </a:lnTo>
                          <a:lnTo>
                            <a:pt x="5" y="370"/>
                          </a:lnTo>
                          <a:lnTo>
                            <a:pt x="20" y="328"/>
                          </a:lnTo>
                          <a:lnTo>
                            <a:pt x="42" y="293"/>
                          </a:lnTo>
                          <a:lnTo>
                            <a:pt x="71" y="267"/>
                          </a:lnTo>
                          <a:lnTo>
                            <a:pt x="110" y="242"/>
                          </a:lnTo>
                          <a:lnTo>
                            <a:pt x="164" y="223"/>
                          </a:lnTo>
                          <a:lnTo>
                            <a:pt x="227" y="208"/>
                          </a:lnTo>
                          <a:lnTo>
                            <a:pt x="302" y="196"/>
                          </a:lnTo>
                          <a:lnTo>
                            <a:pt x="373" y="188"/>
                          </a:lnTo>
                          <a:lnTo>
                            <a:pt x="444" y="177"/>
                          </a:lnTo>
                          <a:lnTo>
                            <a:pt x="517" y="165"/>
                          </a:lnTo>
                          <a:lnTo>
                            <a:pt x="579" y="148"/>
                          </a:lnTo>
                          <a:lnTo>
                            <a:pt x="636" y="123"/>
                          </a:lnTo>
                          <a:lnTo>
                            <a:pt x="692" y="96"/>
                          </a:lnTo>
                          <a:lnTo>
                            <a:pt x="742" y="67"/>
                          </a:lnTo>
                          <a:lnTo>
                            <a:pt x="786" y="36"/>
                          </a:lnTo>
                          <a:lnTo>
                            <a:pt x="832" y="0"/>
                          </a:lnTo>
                          <a:lnTo>
                            <a:pt x="864" y="25"/>
                          </a:lnTo>
                          <a:lnTo>
                            <a:pt x="910" y="55"/>
                          </a:lnTo>
                          <a:lnTo>
                            <a:pt x="953" y="77"/>
                          </a:lnTo>
                          <a:lnTo>
                            <a:pt x="1009" y="97"/>
                          </a:lnTo>
                          <a:lnTo>
                            <a:pt x="1072" y="120"/>
                          </a:lnTo>
                          <a:lnTo>
                            <a:pt x="1131" y="138"/>
                          </a:lnTo>
                          <a:lnTo>
                            <a:pt x="1199" y="156"/>
                          </a:lnTo>
                          <a:lnTo>
                            <a:pt x="1276" y="171"/>
                          </a:lnTo>
                          <a:lnTo>
                            <a:pt x="1343" y="182"/>
                          </a:lnTo>
                          <a:lnTo>
                            <a:pt x="1422" y="193"/>
                          </a:lnTo>
                          <a:lnTo>
                            <a:pt x="1501" y="205"/>
                          </a:lnTo>
                          <a:lnTo>
                            <a:pt x="1574" y="212"/>
                          </a:lnTo>
                          <a:lnTo>
                            <a:pt x="1641" y="222"/>
                          </a:lnTo>
                          <a:lnTo>
                            <a:pt x="1694" y="233"/>
                          </a:lnTo>
                          <a:lnTo>
                            <a:pt x="1732" y="247"/>
                          </a:lnTo>
                          <a:lnTo>
                            <a:pt x="1764" y="268"/>
                          </a:lnTo>
                          <a:lnTo>
                            <a:pt x="1787" y="295"/>
                          </a:lnTo>
                          <a:lnTo>
                            <a:pt x="1807" y="325"/>
                          </a:lnTo>
                          <a:lnTo>
                            <a:pt x="1823" y="366"/>
                          </a:lnTo>
                          <a:lnTo>
                            <a:pt x="1833" y="403"/>
                          </a:lnTo>
                          <a:lnTo>
                            <a:pt x="1841" y="445"/>
                          </a:lnTo>
                          <a:lnTo>
                            <a:pt x="1845" y="481"/>
                          </a:lnTo>
                          <a:lnTo>
                            <a:pt x="1841" y="520"/>
                          </a:lnTo>
                          <a:lnTo>
                            <a:pt x="18" y="535"/>
                          </a:lnTo>
                          <a:close/>
                        </a:path>
                      </a:pathLst>
                    </a:custGeom>
                    <a:solidFill>
                      <a:srgbClr val="E0E0E0"/>
                    </a:solidFill>
                    <a:ln w="6350">
                      <a:solidFill>
                        <a:srgbClr val="A0A0A0"/>
                      </a:solidFill>
                      <a:round/>
                      <a:headEnd/>
                      <a:tailEnd/>
                    </a:ln>
                  </p:spPr>
                  <p:txBody>
                    <a:bodyPr/>
                    <a:lstStyle/>
                    <a:p>
                      <a:endParaRPr lang="ar-SA">
                        <a:latin typeface="Constantia" pitchFamily="18" charset="0"/>
                        <a:cs typeface="Majalla UI"/>
                      </a:endParaRPr>
                    </a:p>
                  </p:txBody>
                </p:sp>
              </p:grpSp>
              <p:grpSp>
                <p:nvGrpSpPr>
                  <p:cNvPr id="41033" name="Group 123"/>
                  <p:cNvGrpSpPr>
                    <a:grpSpLocks/>
                  </p:cNvGrpSpPr>
                  <p:nvPr/>
                </p:nvGrpSpPr>
                <p:grpSpPr bwMode="auto">
                  <a:xfrm>
                    <a:off x="4852" y="878"/>
                    <a:ext cx="710" cy="564"/>
                    <a:chOff x="4852" y="878"/>
                    <a:chExt cx="710" cy="564"/>
                  </a:xfrm>
                </p:grpSpPr>
                <p:sp>
                  <p:nvSpPr>
                    <p:cNvPr id="40982" name="Freeform 124"/>
                    <p:cNvSpPr>
                      <a:spLocks/>
                    </p:cNvSpPr>
                    <p:nvPr/>
                  </p:nvSpPr>
                  <p:spPr bwMode="auto">
                    <a:xfrm>
                      <a:off x="4852" y="890"/>
                      <a:ext cx="150" cy="551"/>
                    </a:xfrm>
                    <a:custGeom>
                      <a:avLst/>
                      <a:gdLst>
                        <a:gd name="T0" fmla="*/ 11 w 451"/>
                        <a:gd name="T1" fmla="*/ 185 h 2205"/>
                        <a:gd name="T2" fmla="*/ 23 w 451"/>
                        <a:gd name="T3" fmla="*/ 151 h 2205"/>
                        <a:gd name="T4" fmla="*/ 43 w 451"/>
                        <a:gd name="T5" fmla="*/ 115 h 2205"/>
                        <a:gd name="T6" fmla="*/ 65 w 451"/>
                        <a:gd name="T7" fmla="*/ 86 h 2205"/>
                        <a:gd name="T8" fmla="*/ 89 w 451"/>
                        <a:gd name="T9" fmla="*/ 61 h 2205"/>
                        <a:gd name="T10" fmla="*/ 122 w 451"/>
                        <a:gd name="T11" fmla="*/ 33 h 2205"/>
                        <a:gd name="T12" fmla="*/ 147 w 451"/>
                        <a:gd name="T13" fmla="*/ 16 h 2205"/>
                        <a:gd name="T14" fmla="*/ 177 w 451"/>
                        <a:gd name="T15" fmla="*/ 0 h 2205"/>
                        <a:gd name="T16" fmla="*/ 451 w 451"/>
                        <a:gd name="T17" fmla="*/ 2058 h 2205"/>
                        <a:gd name="T18" fmla="*/ 424 w 451"/>
                        <a:gd name="T19" fmla="*/ 2205 h 2205"/>
                        <a:gd name="T20" fmla="*/ 377 w 451"/>
                        <a:gd name="T21" fmla="*/ 2190 h 2205"/>
                        <a:gd name="T22" fmla="*/ 324 w 451"/>
                        <a:gd name="T23" fmla="*/ 2175 h 2205"/>
                        <a:gd name="T24" fmla="*/ 328 w 451"/>
                        <a:gd name="T25" fmla="*/ 2135 h 2205"/>
                        <a:gd name="T26" fmla="*/ 332 w 451"/>
                        <a:gd name="T27" fmla="*/ 2092 h 2205"/>
                        <a:gd name="T28" fmla="*/ 336 w 451"/>
                        <a:gd name="T29" fmla="*/ 2055 h 2205"/>
                        <a:gd name="T30" fmla="*/ 336 w 451"/>
                        <a:gd name="T31" fmla="*/ 2026 h 2205"/>
                        <a:gd name="T32" fmla="*/ 340 w 451"/>
                        <a:gd name="T33" fmla="*/ 2003 h 2205"/>
                        <a:gd name="T34" fmla="*/ 353 w 451"/>
                        <a:gd name="T35" fmla="*/ 1996 h 2205"/>
                        <a:gd name="T36" fmla="*/ 324 w 451"/>
                        <a:gd name="T37" fmla="*/ 1988 h 2205"/>
                        <a:gd name="T38" fmla="*/ 289 w 451"/>
                        <a:gd name="T39" fmla="*/ 1973 h 2205"/>
                        <a:gd name="T40" fmla="*/ 245 w 451"/>
                        <a:gd name="T41" fmla="*/ 1947 h 2205"/>
                        <a:gd name="T42" fmla="*/ 207 w 451"/>
                        <a:gd name="T43" fmla="*/ 1917 h 2205"/>
                        <a:gd name="T44" fmla="*/ 172 w 451"/>
                        <a:gd name="T45" fmla="*/ 1876 h 2205"/>
                        <a:gd name="T46" fmla="*/ 144 w 451"/>
                        <a:gd name="T47" fmla="*/ 1836 h 2205"/>
                        <a:gd name="T48" fmla="*/ 121 w 451"/>
                        <a:gd name="T49" fmla="*/ 1792 h 2205"/>
                        <a:gd name="T50" fmla="*/ 109 w 451"/>
                        <a:gd name="T51" fmla="*/ 1765 h 2205"/>
                        <a:gd name="T52" fmla="*/ 97 w 451"/>
                        <a:gd name="T53" fmla="*/ 1723 h 2205"/>
                        <a:gd name="T54" fmla="*/ 89 w 451"/>
                        <a:gd name="T55" fmla="*/ 1667 h 2205"/>
                        <a:gd name="T56" fmla="*/ 78 w 451"/>
                        <a:gd name="T57" fmla="*/ 1616 h 2205"/>
                        <a:gd name="T58" fmla="*/ 71 w 451"/>
                        <a:gd name="T59" fmla="*/ 1563 h 2205"/>
                        <a:gd name="T60" fmla="*/ 69 w 451"/>
                        <a:gd name="T61" fmla="*/ 1493 h 2205"/>
                        <a:gd name="T62" fmla="*/ 60 w 451"/>
                        <a:gd name="T63" fmla="*/ 1421 h 2205"/>
                        <a:gd name="T64" fmla="*/ 51 w 451"/>
                        <a:gd name="T65" fmla="*/ 1337 h 2205"/>
                        <a:gd name="T66" fmla="*/ 59 w 451"/>
                        <a:gd name="T67" fmla="*/ 1262 h 2205"/>
                        <a:gd name="T68" fmla="*/ 74 w 451"/>
                        <a:gd name="T69" fmla="*/ 1190 h 2205"/>
                        <a:gd name="T70" fmla="*/ 89 w 451"/>
                        <a:gd name="T71" fmla="*/ 1128 h 2205"/>
                        <a:gd name="T72" fmla="*/ 101 w 451"/>
                        <a:gd name="T73" fmla="*/ 1051 h 2205"/>
                        <a:gd name="T74" fmla="*/ 113 w 451"/>
                        <a:gd name="T75" fmla="*/ 980 h 2205"/>
                        <a:gd name="T76" fmla="*/ 128 w 451"/>
                        <a:gd name="T77" fmla="*/ 916 h 2205"/>
                        <a:gd name="T78" fmla="*/ 134 w 451"/>
                        <a:gd name="T79" fmla="*/ 850 h 2205"/>
                        <a:gd name="T80" fmla="*/ 140 w 451"/>
                        <a:gd name="T81" fmla="*/ 787 h 2205"/>
                        <a:gd name="T82" fmla="*/ 132 w 451"/>
                        <a:gd name="T83" fmla="*/ 742 h 2205"/>
                        <a:gd name="T84" fmla="*/ 117 w 451"/>
                        <a:gd name="T85" fmla="*/ 697 h 2205"/>
                        <a:gd name="T86" fmla="*/ 98 w 451"/>
                        <a:gd name="T87" fmla="*/ 648 h 2205"/>
                        <a:gd name="T88" fmla="*/ 74 w 451"/>
                        <a:gd name="T89" fmla="*/ 591 h 2205"/>
                        <a:gd name="T90" fmla="*/ 55 w 451"/>
                        <a:gd name="T91" fmla="*/ 525 h 2205"/>
                        <a:gd name="T92" fmla="*/ 35 w 451"/>
                        <a:gd name="T93" fmla="*/ 468 h 2205"/>
                        <a:gd name="T94" fmla="*/ 19 w 451"/>
                        <a:gd name="T95" fmla="*/ 421 h 2205"/>
                        <a:gd name="T96" fmla="*/ 6 w 451"/>
                        <a:gd name="T97" fmla="*/ 368 h 2205"/>
                        <a:gd name="T98" fmla="*/ 2 w 451"/>
                        <a:gd name="T99" fmla="*/ 312 h 2205"/>
                        <a:gd name="T100" fmla="*/ 0 w 451"/>
                        <a:gd name="T101" fmla="*/ 261 h 2205"/>
                        <a:gd name="T102" fmla="*/ 6 w 451"/>
                        <a:gd name="T103" fmla="*/ 226 h 2205"/>
                        <a:gd name="T104" fmla="*/ 11 w 451"/>
                        <a:gd name="T105" fmla="*/ 185 h 22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51"/>
                        <a:gd name="T160" fmla="*/ 0 h 2205"/>
                        <a:gd name="T161" fmla="*/ 451 w 451"/>
                        <a:gd name="T162" fmla="*/ 2205 h 22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51" h="2205">
                          <a:moveTo>
                            <a:pt x="11" y="185"/>
                          </a:moveTo>
                          <a:lnTo>
                            <a:pt x="23" y="151"/>
                          </a:lnTo>
                          <a:lnTo>
                            <a:pt x="43" y="115"/>
                          </a:lnTo>
                          <a:lnTo>
                            <a:pt x="65" y="86"/>
                          </a:lnTo>
                          <a:lnTo>
                            <a:pt x="89" y="61"/>
                          </a:lnTo>
                          <a:lnTo>
                            <a:pt x="122" y="33"/>
                          </a:lnTo>
                          <a:lnTo>
                            <a:pt x="147" y="16"/>
                          </a:lnTo>
                          <a:lnTo>
                            <a:pt x="177" y="0"/>
                          </a:lnTo>
                          <a:lnTo>
                            <a:pt x="451" y="2058"/>
                          </a:lnTo>
                          <a:lnTo>
                            <a:pt x="424" y="2205"/>
                          </a:lnTo>
                          <a:lnTo>
                            <a:pt x="377" y="2190"/>
                          </a:lnTo>
                          <a:lnTo>
                            <a:pt x="324" y="2175"/>
                          </a:lnTo>
                          <a:lnTo>
                            <a:pt x="328" y="2135"/>
                          </a:lnTo>
                          <a:lnTo>
                            <a:pt x="332" y="2092"/>
                          </a:lnTo>
                          <a:lnTo>
                            <a:pt x="336" y="2055"/>
                          </a:lnTo>
                          <a:lnTo>
                            <a:pt x="336" y="2026"/>
                          </a:lnTo>
                          <a:lnTo>
                            <a:pt x="340" y="2003"/>
                          </a:lnTo>
                          <a:lnTo>
                            <a:pt x="353" y="1996"/>
                          </a:lnTo>
                          <a:lnTo>
                            <a:pt x="324" y="1988"/>
                          </a:lnTo>
                          <a:lnTo>
                            <a:pt x="289" y="1973"/>
                          </a:lnTo>
                          <a:lnTo>
                            <a:pt x="245" y="1947"/>
                          </a:lnTo>
                          <a:lnTo>
                            <a:pt x="207" y="1917"/>
                          </a:lnTo>
                          <a:lnTo>
                            <a:pt x="172" y="1876"/>
                          </a:lnTo>
                          <a:lnTo>
                            <a:pt x="144" y="1836"/>
                          </a:lnTo>
                          <a:lnTo>
                            <a:pt x="121" y="1792"/>
                          </a:lnTo>
                          <a:lnTo>
                            <a:pt x="109" y="1765"/>
                          </a:lnTo>
                          <a:lnTo>
                            <a:pt x="97" y="1723"/>
                          </a:lnTo>
                          <a:lnTo>
                            <a:pt x="89" y="1667"/>
                          </a:lnTo>
                          <a:lnTo>
                            <a:pt x="78" y="1616"/>
                          </a:lnTo>
                          <a:lnTo>
                            <a:pt x="71" y="1563"/>
                          </a:lnTo>
                          <a:lnTo>
                            <a:pt x="69" y="1493"/>
                          </a:lnTo>
                          <a:lnTo>
                            <a:pt x="60" y="1421"/>
                          </a:lnTo>
                          <a:lnTo>
                            <a:pt x="51" y="1337"/>
                          </a:lnTo>
                          <a:lnTo>
                            <a:pt x="59" y="1262"/>
                          </a:lnTo>
                          <a:lnTo>
                            <a:pt x="74" y="1190"/>
                          </a:lnTo>
                          <a:lnTo>
                            <a:pt x="89" y="1128"/>
                          </a:lnTo>
                          <a:lnTo>
                            <a:pt x="101" y="1051"/>
                          </a:lnTo>
                          <a:lnTo>
                            <a:pt x="113" y="980"/>
                          </a:lnTo>
                          <a:lnTo>
                            <a:pt x="128" y="916"/>
                          </a:lnTo>
                          <a:lnTo>
                            <a:pt x="134" y="850"/>
                          </a:lnTo>
                          <a:lnTo>
                            <a:pt x="140" y="787"/>
                          </a:lnTo>
                          <a:lnTo>
                            <a:pt x="132" y="742"/>
                          </a:lnTo>
                          <a:lnTo>
                            <a:pt x="117" y="697"/>
                          </a:lnTo>
                          <a:lnTo>
                            <a:pt x="98" y="648"/>
                          </a:lnTo>
                          <a:lnTo>
                            <a:pt x="74" y="591"/>
                          </a:lnTo>
                          <a:lnTo>
                            <a:pt x="55" y="525"/>
                          </a:lnTo>
                          <a:lnTo>
                            <a:pt x="35" y="468"/>
                          </a:lnTo>
                          <a:lnTo>
                            <a:pt x="19" y="421"/>
                          </a:lnTo>
                          <a:lnTo>
                            <a:pt x="6" y="368"/>
                          </a:lnTo>
                          <a:lnTo>
                            <a:pt x="2" y="312"/>
                          </a:lnTo>
                          <a:lnTo>
                            <a:pt x="0" y="261"/>
                          </a:lnTo>
                          <a:lnTo>
                            <a:pt x="6" y="226"/>
                          </a:lnTo>
                          <a:lnTo>
                            <a:pt x="11" y="185"/>
                          </a:lnTo>
                          <a:close/>
                        </a:path>
                      </a:pathLst>
                    </a:custGeom>
                    <a:solidFill>
                      <a:srgbClr val="C0C0C0"/>
                    </a:solidFill>
                    <a:ln w="6350">
                      <a:solidFill>
                        <a:srgbClr val="A0A0A0"/>
                      </a:solidFill>
                      <a:round/>
                      <a:headEnd/>
                      <a:tailEnd/>
                    </a:ln>
                  </p:spPr>
                  <p:txBody>
                    <a:bodyPr/>
                    <a:lstStyle/>
                    <a:p>
                      <a:endParaRPr lang="ar-SA">
                        <a:latin typeface="Constantia" pitchFamily="18" charset="0"/>
                        <a:cs typeface="Majalla UI"/>
                      </a:endParaRPr>
                    </a:p>
                  </p:txBody>
                </p:sp>
                <p:sp>
                  <p:nvSpPr>
                    <p:cNvPr id="40983" name="Freeform 125"/>
                    <p:cNvSpPr>
                      <a:spLocks/>
                    </p:cNvSpPr>
                    <p:nvPr/>
                  </p:nvSpPr>
                  <p:spPr bwMode="auto">
                    <a:xfrm>
                      <a:off x="4892" y="878"/>
                      <a:ext cx="670" cy="564"/>
                    </a:xfrm>
                    <a:custGeom>
                      <a:avLst/>
                      <a:gdLst>
                        <a:gd name="T0" fmla="*/ 15 w 2009"/>
                        <a:gd name="T1" fmla="*/ 104 h 2255"/>
                        <a:gd name="T2" fmla="*/ 51 w 2009"/>
                        <a:gd name="T3" fmla="*/ 53 h 2255"/>
                        <a:gd name="T4" fmla="*/ 114 w 2009"/>
                        <a:gd name="T5" fmla="*/ 49 h 2255"/>
                        <a:gd name="T6" fmla="*/ 223 w 2009"/>
                        <a:gd name="T7" fmla="*/ 45 h 2255"/>
                        <a:gd name="T8" fmla="*/ 360 w 2009"/>
                        <a:gd name="T9" fmla="*/ 23 h 2255"/>
                        <a:gd name="T10" fmla="*/ 553 w 2009"/>
                        <a:gd name="T11" fmla="*/ 8 h 2255"/>
                        <a:gd name="T12" fmla="*/ 694 w 2009"/>
                        <a:gd name="T13" fmla="*/ 26 h 2255"/>
                        <a:gd name="T14" fmla="*/ 852 w 2009"/>
                        <a:gd name="T15" fmla="*/ 45 h 2255"/>
                        <a:gd name="T16" fmla="*/ 1036 w 2009"/>
                        <a:gd name="T17" fmla="*/ 41 h 2255"/>
                        <a:gd name="T18" fmla="*/ 1178 w 2009"/>
                        <a:gd name="T19" fmla="*/ 26 h 2255"/>
                        <a:gd name="T20" fmla="*/ 1307 w 2009"/>
                        <a:gd name="T21" fmla="*/ 11 h 2255"/>
                        <a:gd name="T22" fmla="*/ 1496 w 2009"/>
                        <a:gd name="T23" fmla="*/ 8 h 2255"/>
                        <a:gd name="T24" fmla="*/ 1664 w 2009"/>
                        <a:gd name="T25" fmla="*/ 23 h 2255"/>
                        <a:gd name="T26" fmla="*/ 1803 w 2009"/>
                        <a:gd name="T27" fmla="*/ 30 h 2255"/>
                        <a:gd name="T28" fmla="*/ 1875 w 2009"/>
                        <a:gd name="T29" fmla="*/ 86 h 2255"/>
                        <a:gd name="T30" fmla="*/ 1888 w 2009"/>
                        <a:gd name="T31" fmla="*/ 245 h 2255"/>
                        <a:gd name="T32" fmla="*/ 1892 w 2009"/>
                        <a:gd name="T33" fmla="*/ 449 h 2255"/>
                        <a:gd name="T34" fmla="*/ 1939 w 2009"/>
                        <a:gd name="T35" fmla="*/ 706 h 2255"/>
                        <a:gd name="T36" fmla="*/ 1979 w 2009"/>
                        <a:gd name="T37" fmla="*/ 971 h 2255"/>
                        <a:gd name="T38" fmla="*/ 2005 w 2009"/>
                        <a:gd name="T39" fmla="*/ 1564 h 2255"/>
                        <a:gd name="T40" fmla="*/ 1974 w 2009"/>
                        <a:gd name="T41" fmla="*/ 1814 h 2255"/>
                        <a:gd name="T42" fmla="*/ 1910 w 2009"/>
                        <a:gd name="T43" fmla="*/ 1956 h 2255"/>
                        <a:gd name="T44" fmla="*/ 1833 w 2009"/>
                        <a:gd name="T45" fmla="*/ 2060 h 2255"/>
                        <a:gd name="T46" fmla="*/ 1779 w 2009"/>
                        <a:gd name="T47" fmla="*/ 2158 h 2255"/>
                        <a:gd name="T48" fmla="*/ 1730 w 2009"/>
                        <a:gd name="T49" fmla="*/ 2205 h 2255"/>
                        <a:gd name="T50" fmla="*/ 1608 w 2009"/>
                        <a:gd name="T51" fmla="*/ 2225 h 2255"/>
                        <a:gd name="T52" fmla="*/ 1436 w 2009"/>
                        <a:gd name="T53" fmla="*/ 2233 h 2255"/>
                        <a:gd name="T54" fmla="*/ 1290 w 2009"/>
                        <a:gd name="T55" fmla="*/ 2210 h 2255"/>
                        <a:gd name="T56" fmla="*/ 1161 w 2009"/>
                        <a:gd name="T57" fmla="*/ 2206 h 2255"/>
                        <a:gd name="T58" fmla="*/ 1019 w 2009"/>
                        <a:gd name="T59" fmla="*/ 2229 h 2255"/>
                        <a:gd name="T60" fmla="*/ 821 w 2009"/>
                        <a:gd name="T61" fmla="*/ 2235 h 2255"/>
                        <a:gd name="T62" fmla="*/ 631 w 2009"/>
                        <a:gd name="T63" fmla="*/ 2248 h 2255"/>
                        <a:gd name="T64" fmla="*/ 398 w 2009"/>
                        <a:gd name="T65" fmla="*/ 2251 h 2255"/>
                        <a:gd name="T66" fmla="*/ 293 w 2009"/>
                        <a:gd name="T67" fmla="*/ 2195 h 2255"/>
                        <a:gd name="T68" fmla="*/ 257 w 2009"/>
                        <a:gd name="T69" fmla="*/ 2090 h 2255"/>
                        <a:gd name="T70" fmla="*/ 190 w 2009"/>
                        <a:gd name="T71" fmla="*/ 2005 h 2255"/>
                        <a:gd name="T72" fmla="*/ 135 w 2009"/>
                        <a:gd name="T73" fmla="*/ 1904 h 2255"/>
                        <a:gd name="T74" fmla="*/ 127 w 2009"/>
                        <a:gd name="T75" fmla="*/ 1788 h 2255"/>
                        <a:gd name="T76" fmla="*/ 131 w 2009"/>
                        <a:gd name="T77" fmla="*/ 1704 h 2255"/>
                        <a:gd name="T78" fmla="*/ 103 w 2009"/>
                        <a:gd name="T79" fmla="*/ 1611 h 2255"/>
                        <a:gd name="T80" fmla="*/ 80 w 2009"/>
                        <a:gd name="T81" fmla="*/ 1469 h 2255"/>
                        <a:gd name="T82" fmla="*/ 78 w 2009"/>
                        <a:gd name="T83" fmla="*/ 1310 h 2255"/>
                        <a:gd name="T84" fmla="*/ 105 w 2009"/>
                        <a:gd name="T85" fmla="*/ 1076 h 2255"/>
                        <a:gd name="T86" fmla="*/ 109 w 2009"/>
                        <a:gd name="T87" fmla="*/ 856 h 2255"/>
                        <a:gd name="T88" fmla="*/ 94 w 2009"/>
                        <a:gd name="T89" fmla="*/ 639 h 2255"/>
                        <a:gd name="T90" fmla="*/ 68 w 2009"/>
                        <a:gd name="T91" fmla="*/ 499 h 2255"/>
                        <a:gd name="T92" fmla="*/ 19 w 2009"/>
                        <a:gd name="T93" fmla="*/ 348 h 2255"/>
                        <a:gd name="T94" fmla="*/ 0 w 2009"/>
                        <a:gd name="T95" fmla="*/ 205 h 22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09"/>
                        <a:gd name="T145" fmla="*/ 0 h 2255"/>
                        <a:gd name="T146" fmla="*/ 2009 w 2009"/>
                        <a:gd name="T147" fmla="*/ 2255 h 22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09" h="2255">
                          <a:moveTo>
                            <a:pt x="5" y="153"/>
                          </a:moveTo>
                          <a:lnTo>
                            <a:pt x="15" y="104"/>
                          </a:lnTo>
                          <a:lnTo>
                            <a:pt x="31" y="74"/>
                          </a:lnTo>
                          <a:lnTo>
                            <a:pt x="51" y="53"/>
                          </a:lnTo>
                          <a:lnTo>
                            <a:pt x="84" y="45"/>
                          </a:lnTo>
                          <a:lnTo>
                            <a:pt x="114" y="49"/>
                          </a:lnTo>
                          <a:lnTo>
                            <a:pt x="156" y="56"/>
                          </a:lnTo>
                          <a:lnTo>
                            <a:pt x="223" y="45"/>
                          </a:lnTo>
                          <a:lnTo>
                            <a:pt x="294" y="30"/>
                          </a:lnTo>
                          <a:lnTo>
                            <a:pt x="360" y="23"/>
                          </a:lnTo>
                          <a:lnTo>
                            <a:pt x="455" y="15"/>
                          </a:lnTo>
                          <a:lnTo>
                            <a:pt x="553" y="8"/>
                          </a:lnTo>
                          <a:lnTo>
                            <a:pt x="647" y="15"/>
                          </a:lnTo>
                          <a:lnTo>
                            <a:pt x="694" y="26"/>
                          </a:lnTo>
                          <a:lnTo>
                            <a:pt x="761" y="34"/>
                          </a:lnTo>
                          <a:lnTo>
                            <a:pt x="852" y="45"/>
                          </a:lnTo>
                          <a:lnTo>
                            <a:pt x="945" y="49"/>
                          </a:lnTo>
                          <a:lnTo>
                            <a:pt x="1036" y="41"/>
                          </a:lnTo>
                          <a:lnTo>
                            <a:pt x="1115" y="34"/>
                          </a:lnTo>
                          <a:lnTo>
                            <a:pt x="1178" y="26"/>
                          </a:lnTo>
                          <a:lnTo>
                            <a:pt x="1237" y="15"/>
                          </a:lnTo>
                          <a:lnTo>
                            <a:pt x="1307" y="11"/>
                          </a:lnTo>
                          <a:lnTo>
                            <a:pt x="1397" y="0"/>
                          </a:lnTo>
                          <a:lnTo>
                            <a:pt x="1496" y="8"/>
                          </a:lnTo>
                          <a:lnTo>
                            <a:pt x="1574" y="15"/>
                          </a:lnTo>
                          <a:lnTo>
                            <a:pt x="1664" y="23"/>
                          </a:lnTo>
                          <a:lnTo>
                            <a:pt x="1743" y="23"/>
                          </a:lnTo>
                          <a:lnTo>
                            <a:pt x="1803" y="30"/>
                          </a:lnTo>
                          <a:lnTo>
                            <a:pt x="1880" y="41"/>
                          </a:lnTo>
                          <a:lnTo>
                            <a:pt x="1875" y="86"/>
                          </a:lnTo>
                          <a:lnTo>
                            <a:pt x="1879" y="155"/>
                          </a:lnTo>
                          <a:lnTo>
                            <a:pt x="1888" y="245"/>
                          </a:lnTo>
                          <a:lnTo>
                            <a:pt x="1884" y="348"/>
                          </a:lnTo>
                          <a:lnTo>
                            <a:pt x="1892" y="449"/>
                          </a:lnTo>
                          <a:lnTo>
                            <a:pt x="1904" y="556"/>
                          </a:lnTo>
                          <a:lnTo>
                            <a:pt x="1939" y="706"/>
                          </a:lnTo>
                          <a:lnTo>
                            <a:pt x="1963" y="841"/>
                          </a:lnTo>
                          <a:lnTo>
                            <a:pt x="1979" y="971"/>
                          </a:lnTo>
                          <a:lnTo>
                            <a:pt x="2009" y="1391"/>
                          </a:lnTo>
                          <a:lnTo>
                            <a:pt x="2005" y="1564"/>
                          </a:lnTo>
                          <a:lnTo>
                            <a:pt x="1997" y="1713"/>
                          </a:lnTo>
                          <a:lnTo>
                            <a:pt x="1974" y="1814"/>
                          </a:lnTo>
                          <a:lnTo>
                            <a:pt x="1946" y="1896"/>
                          </a:lnTo>
                          <a:lnTo>
                            <a:pt x="1910" y="1956"/>
                          </a:lnTo>
                          <a:lnTo>
                            <a:pt x="1871" y="2009"/>
                          </a:lnTo>
                          <a:lnTo>
                            <a:pt x="1833" y="2060"/>
                          </a:lnTo>
                          <a:lnTo>
                            <a:pt x="1799" y="2116"/>
                          </a:lnTo>
                          <a:lnTo>
                            <a:pt x="1779" y="2158"/>
                          </a:lnTo>
                          <a:lnTo>
                            <a:pt x="1758" y="2186"/>
                          </a:lnTo>
                          <a:lnTo>
                            <a:pt x="1730" y="2205"/>
                          </a:lnTo>
                          <a:lnTo>
                            <a:pt x="1691" y="2216"/>
                          </a:lnTo>
                          <a:lnTo>
                            <a:pt x="1608" y="2225"/>
                          </a:lnTo>
                          <a:lnTo>
                            <a:pt x="1515" y="2229"/>
                          </a:lnTo>
                          <a:lnTo>
                            <a:pt x="1436" y="2233"/>
                          </a:lnTo>
                          <a:lnTo>
                            <a:pt x="1365" y="2225"/>
                          </a:lnTo>
                          <a:lnTo>
                            <a:pt x="1290" y="2210"/>
                          </a:lnTo>
                          <a:lnTo>
                            <a:pt x="1232" y="2203"/>
                          </a:lnTo>
                          <a:lnTo>
                            <a:pt x="1161" y="2206"/>
                          </a:lnTo>
                          <a:lnTo>
                            <a:pt x="1090" y="2218"/>
                          </a:lnTo>
                          <a:lnTo>
                            <a:pt x="1019" y="2229"/>
                          </a:lnTo>
                          <a:lnTo>
                            <a:pt x="963" y="2244"/>
                          </a:lnTo>
                          <a:lnTo>
                            <a:pt x="821" y="2235"/>
                          </a:lnTo>
                          <a:lnTo>
                            <a:pt x="720" y="2236"/>
                          </a:lnTo>
                          <a:lnTo>
                            <a:pt x="631" y="2248"/>
                          </a:lnTo>
                          <a:lnTo>
                            <a:pt x="524" y="2244"/>
                          </a:lnTo>
                          <a:lnTo>
                            <a:pt x="398" y="2251"/>
                          </a:lnTo>
                          <a:lnTo>
                            <a:pt x="301" y="2255"/>
                          </a:lnTo>
                          <a:lnTo>
                            <a:pt x="293" y="2195"/>
                          </a:lnTo>
                          <a:lnTo>
                            <a:pt x="277" y="2131"/>
                          </a:lnTo>
                          <a:lnTo>
                            <a:pt x="257" y="2090"/>
                          </a:lnTo>
                          <a:lnTo>
                            <a:pt x="230" y="2054"/>
                          </a:lnTo>
                          <a:lnTo>
                            <a:pt x="190" y="2005"/>
                          </a:lnTo>
                          <a:lnTo>
                            <a:pt x="157" y="1956"/>
                          </a:lnTo>
                          <a:lnTo>
                            <a:pt x="135" y="1904"/>
                          </a:lnTo>
                          <a:lnTo>
                            <a:pt x="123" y="1848"/>
                          </a:lnTo>
                          <a:lnTo>
                            <a:pt x="127" y="1788"/>
                          </a:lnTo>
                          <a:lnTo>
                            <a:pt x="138" y="1744"/>
                          </a:lnTo>
                          <a:lnTo>
                            <a:pt x="131" y="1704"/>
                          </a:lnTo>
                          <a:lnTo>
                            <a:pt x="122" y="1666"/>
                          </a:lnTo>
                          <a:lnTo>
                            <a:pt x="103" y="1611"/>
                          </a:lnTo>
                          <a:lnTo>
                            <a:pt x="92" y="1545"/>
                          </a:lnTo>
                          <a:lnTo>
                            <a:pt x="80" y="1469"/>
                          </a:lnTo>
                          <a:lnTo>
                            <a:pt x="74" y="1394"/>
                          </a:lnTo>
                          <a:lnTo>
                            <a:pt x="78" y="1310"/>
                          </a:lnTo>
                          <a:lnTo>
                            <a:pt x="93" y="1196"/>
                          </a:lnTo>
                          <a:lnTo>
                            <a:pt x="105" y="1076"/>
                          </a:lnTo>
                          <a:lnTo>
                            <a:pt x="113" y="971"/>
                          </a:lnTo>
                          <a:lnTo>
                            <a:pt x="109" y="856"/>
                          </a:lnTo>
                          <a:lnTo>
                            <a:pt x="101" y="748"/>
                          </a:lnTo>
                          <a:lnTo>
                            <a:pt x="94" y="639"/>
                          </a:lnTo>
                          <a:lnTo>
                            <a:pt x="82" y="563"/>
                          </a:lnTo>
                          <a:lnTo>
                            <a:pt x="68" y="499"/>
                          </a:lnTo>
                          <a:lnTo>
                            <a:pt x="44" y="423"/>
                          </a:lnTo>
                          <a:lnTo>
                            <a:pt x="19" y="348"/>
                          </a:lnTo>
                          <a:lnTo>
                            <a:pt x="3" y="269"/>
                          </a:lnTo>
                          <a:lnTo>
                            <a:pt x="0" y="205"/>
                          </a:lnTo>
                          <a:lnTo>
                            <a:pt x="5" y="153"/>
                          </a:lnTo>
                          <a:close/>
                        </a:path>
                      </a:pathLst>
                    </a:custGeom>
                    <a:solidFill>
                      <a:srgbClr val="E0E0E0"/>
                    </a:solidFill>
                    <a:ln w="6350">
                      <a:solidFill>
                        <a:srgbClr val="A0A0A0"/>
                      </a:solidFill>
                      <a:round/>
                      <a:headEnd/>
                      <a:tailEnd/>
                    </a:ln>
                  </p:spPr>
                  <p:txBody>
                    <a:bodyPr/>
                    <a:lstStyle/>
                    <a:p>
                      <a:endParaRPr lang="ar-SA">
                        <a:latin typeface="Constantia" pitchFamily="18" charset="0"/>
                        <a:cs typeface="Majalla UI"/>
                      </a:endParaRPr>
                    </a:p>
                  </p:txBody>
                </p:sp>
              </p:grpSp>
            </p:grpSp>
            <p:grpSp>
              <p:nvGrpSpPr>
                <p:cNvPr id="41034" name="Group 126"/>
                <p:cNvGrpSpPr>
                  <a:grpSpLocks/>
                </p:cNvGrpSpPr>
                <p:nvPr/>
              </p:nvGrpSpPr>
              <p:grpSpPr bwMode="auto">
                <a:xfrm>
                  <a:off x="4863" y="965"/>
                  <a:ext cx="699" cy="433"/>
                  <a:chOff x="4863" y="965"/>
                  <a:chExt cx="699" cy="433"/>
                </a:xfrm>
              </p:grpSpPr>
              <p:sp>
                <p:nvSpPr>
                  <p:cNvPr id="40978" name="Freeform 127"/>
                  <p:cNvSpPr>
                    <a:spLocks/>
                  </p:cNvSpPr>
                  <p:nvPr/>
                </p:nvSpPr>
                <p:spPr bwMode="auto">
                  <a:xfrm>
                    <a:off x="4863" y="991"/>
                    <a:ext cx="106" cy="398"/>
                  </a:xfrm>
                  <a:custGeom>
                    <a:avLst/>
                    <a:gdLst>
                      <a:gd name="T0" fmla="*/ 200 w 318"/>
                      <a:gd name="T1" fmla="*/ 48 h 1591"/>
                      <a:gd name="T2" fmla="*/ 318 w 318"/>
                      <a:gd name="T3" fmla="*/ 1591 h 1591"/>
                      <a:gd name="T4" fmla="*/ 289 w 318"/>
                      <a:gd name="T5" fmla="*/ 1583 h 1591"/>
                      <a:gd name="T6" fmla="*/ 254 w 318"/>
                      <a:gd name="T7" fmla="*/ 1568 h 1591"/>
                      <a:gd name="T8" fmla="*/ 210 w 318"/>
                      <a:gd name="T9" fmla="*/ 1542 h 1591"/>
                      <a:gd name="T10" fmla="*/ 172 w 318"/>
                      <a:gd name="T11" fmla="*/ 1512 h 1591"/>
                      <a:gd name="T12" fmla="*/ 136 w 318"/>
                      <a:gd name="T13" fmla="*/ 1471 h 1591"/>
                      <a:gd name="T14" fmla="*/ 109 w 318"/>
                      <a:gd name="T15" fmla="*/ 1431 h 1591"/>
                      <a:gd name="T16" fmla="*/ 85 w 318"/>
                      <a:gd name="T17" fmla="*/ 1387 h 1591"/>
                      <a:gd name="T18" fmla="*/ 73 w 318"/>
                      <a:gd name="T19" fmla="*/ 1360 h 1591"/>
                      <a:gd name="T20" fmla="*/ 62 w 318"/>
                      <a:gd name="T21" fmla="*/ 1318 h 1591"/>
                      <a:gd name="T22" fmla="*/ 54 w 318"/>
                      <a:gd name="T23" fmla="*/ 1262 h 1591"/>
                      <a:gd name="T24" fmla="*/ 43 w 318"/>
                      <a:gd name="T25" fmla="*/ 1211 h 1591"/>
                      <a:gd name="T26" fmla="*/ 35 w 318"/>
                      <a:gd name="T27" fmla="*/ 1158 h 1591"/>
                      <a:gd name="T28" fmla="*/ 34 w 318"/>
                      <a:gd name="T29" fmla="*/ 1088 h 1591"/>
                      <a:gd name="T30" fmla="*/ 25 w 318"/>
                      <a:gd name="T31" fmla="*/ 1016 h 1591"/>
                      <a:gd name="T32" fmla="*/ 15 w 318"/>
                      <a:gd name="T33" fmla="*/ 932 h 1591"/>
                      <a:gd name="T34" fmla="*/ 23 w 318"/>
                      <a:gd name="T35" fmla="*/ 857 h 1591"/>
                      <a:gd name="T36" fmla="*/ 39 w 318"/>
                      <a:gd name="T37" fmla="*/ 785 h 1591"/>
                      <a:gd name="T38" fmla="*/ 54 w 318"/>
                      <a:gd name="T39" fmla="*/ 723 h 1591"/>
                      <a:gd name="T40" fmla="*/ 65 w 318"/>
                      <a:gd name="T41" fmla="*/ 646 h 1591"/>
                      <a:gd name="T42" fmla="*/ 77 w 318"/>
                      <a:gd name="T43" fmla="*/ 575 h 1591"/>
                      <a:gd name="T44" fmla="*/ 93 w 318"/>
                      <a:gd name="T45" fmla="*/ 511 h 1591"/>
                      <a:gd name="T46" fmla="*/ 98 w 318"/>
                      <a:gd name="T47" fmla="*/ 445 h 1591"/>
                      <a:gd name="T48" fmla="*/ 105 w 318"/>
                      <a:gd name="T49" fmla="*/ 382 h 1591"/>
                      <a:gd name="T50" fmla="*/ 97 w 318"/>
                      <a:gd name="T51" fmla="*/ 337 h 1591"/>
                      <a:gd name="T52" fmla="*/ 81 w 318"/>
                      <a:gd name="T53" fmla="*/ 292 h 1591"/>
                      <a:gd name="T54" fmla="*/ 63 w 318"/>
                      <a:gd name="T55" fmla="*/ 243 h 1591"/>
                      <a:gd name="T56" fmla="*/ 39 w 318"/>
                      <a:gd name="T57" fmla="*/ 186 h 1591"/>
                      <a:gd name="T58" fmla="*/ 19 w 318"/>
                      <a:gd name="T59" fmla="*/ 120 h 1591"/>
                      <a:gd name="T60" fmla="*/ 0 w 318"/>
                      <a:gd name="T61" fmla="*/ 63 h 1591"/>
                      <a:gd name="T62" fmla="*/ 15 w 318"/>
                      <a:gd name="T63" fmla="*/ 45 h 1591"/>
                      <a:gd name="T64" fmla="*/ 37 w 318"/>
                      <a:gd name="T65" fmla="*/ 26 h 1591"/>
                      <a:gd name="T66" fmla="*/ 63 w 318"/>
                      <a:gd name="T67" fmla="*/ 5 h 1591"/>
                      <a:gd name="T68" fmla="*/ 87 w 318"/>
                      <a:gd name="T69" fmla="*/ 0 h 1591"/>
                      <a:gd name="T70" fmla="*/ 109 w 318"/>
                      <a:gd name="T71" fmla="*/ 5 h 1591"/>
                      <a:gd name="T72" fmla="*/ 200 w 318"/>
                      <a:gd name="T73" fmla="*/ 48 h 15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8"/>
                      <a:gd name="T112" fmla="*/ 0 h 1591"/>
                      <a:gd name="T113" fmla="*/ 318 w 318"/>
                      <a:gd name="T114" fmla="*/ 1591 h 15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8" h="1591">
                        <a:moveTo>
                          <a:pt x="200" y="48"/>
                        </a:moveTo>
                        <a:lnTo>
                          <a:pt x="318" y="1591"/>
                        </a:lnTo>
                        <a:lnTo>
                          <a:pt x="289" y="1583"/>
                        </a:lnTo>
                        <a:lnTo>
                          <a:pt x="254" y="1568"/>
                        </a:lnTo>
                        <a:lnTo>
                          <a:pt x="210" y="1542"/>
                        </a:lnTo>
                        <a:lnTo>
                          <a:pt x="172" y="1512"/>
                        </a:lnTo>
                        <a:lnTo>
                          <a:pt x="136" y="1471"/>
                        </a:lnTo>
                        <a:lnTo>
                          <a:pt x="109" y="1431"/>
                        </a:lnTo>
                        <a:lnTo>
                          <a:pt x="85" y="1387"/>
                        </a:lnTo>
                        <a:lnTo>
                          <a:pt x="73" y="1360"/>
                        </a:lnTo>
                        <a:lnTo>
                          <a:pt x="62" y="1318"/>
                        </a:lnTo>
                        <a:lnTo>
                          <a:pt x="54" y="1262"/>
                        </a:lnTo>
                        <a:lnTo>
                          <a:pt x="43" y="1211"/>
                        </a:lnTo>
                        <a:lnTo>
                          <a:pt x="35" y="1158"/>
                        </a:lnTo>
                        <a:lnTo>
                          <a:pt x="34" y="1088"/>
                        </a:lnTo>
                        <a:lnTo>
                          <a:pt x="25" y="1016"/>
                        </a:lnTo>
                        <a:lnTo>
                          <a:pt x="15" y="932"/>
                        </a:lnTo>
                        <a:lnTo>
                          <a:pt x="23" y="857"/>
                        </a:lnTo>
                        <a:lnTo>
                          <a:pt x="39" y="785"/>
                        </a:lnTo>
                        <a:lnTo>
                          <a:pt x="54" y="723"/>
                        </a:lnTo>
                        <a:lnTo>
                          <a:pt x="65" y="646"/>
                        </a:lnTo>
                        <a:lnTo>
                          <a:pt x="77" y="575"/>
                        </a:lnTo>
                        <a:lnTo>
                          <a:pt x="93" y="511"/>
                        </a:lnTo>
                        <a:lnTo>
                          <a:pt x="98" y="445"/>
                        </a:lnTo>
                        <a:lnTo>
                          <a:pt x="105" y="382"/>
                        </a:lnTo>
                        <a:lnTo>
                          <a:pt x="97" y="337"/>
                        </a:lnTo>
                        <a:lnTo>
                          <a:pt x="81" y="292"/>
                        </a:lnTo>
                        <a:lnTo>
                          <a:pt x="63" y="243"/>
                        </a:lnTo>
                        <a:lnTo>
                          <a:pt x="39" y="186"/>
                        </a:lnTo>
                        <a:lnTo>
                          <a:pt x="19" y="120"/>
                        </a:lnTo>
                        <a:lnTo>
                          <a:pt x="0" y="63"/>
                        </a:lnTo>
                        <a:lnTo>
                          <a:pt x="15" y="45"/>
                        </a:lnTo>
                        <a:lnTo>
                          <a:pt x="37" y="26"/>
                        </a:lnTo>
                        <a:lnTo>
                          <a:pt x="63" y="5"/>
                        </a:lnTo>
                        <a:lnTo>
                          <a:pt x="87" y="0"/>
                        </a:lnTo>
                        <a:lnTo>
                          <a:pt x="109" y="5"/>
                        </a:lnTo>
                        <a:lnTo>
                          <a:pt x="200" y="48"/>
                        </a:lnTo>
                        <a:close/>
                      </a:path>
                    </a:pathLst>
                  </a:custGeom>
                  <a:solidFill>
                    <a:srgbClr val="A00000"/>
                  </a:solidFill>
                  <a:ln w="6350">
                    <a:solidFill>
                      <a:srgbClr val="606060"/>
                    </a:solidFill>
                    <a:round/>
                    <a:headEnd/>
                    <a:tailEnd/>
                  </a:ln>
                </p:spPr>
                <p:txBody>
                  <a:bodyPr/>
                  <a:lstStyle/>
                  <a:p>
                    <a:endParaRPr lang="ar-SA">
                      <a:latin typeface="Constantia" pitchFamily="18" charset="0"/>
                      <a:cs typeface="Majalla UI"/>
                    </a:endParaRPr>
                  </a:p>
                </p:txBody>
              </p:sp>
              <p:sp>
                <p:nvSpPr>
                  <p:cNvPr id="40979" name="Freeform 128"/>
                  <p:cNvSpPr>
                    <a:spLocks/>
                  </p:cNvSpPr>
                  <p:nvPr/>
                </p:nvSpPr>
                <p:spPr bwMode="auto">
                  <a:xfrm>
                    <a:off x="4912" y="965"/>
                    <a:ext cx="650" cy="433"/>
                  </a:xfrm>
                  <a:custGeom>
                    <a:avLst/>
                    <a:gdLst>
                      <a:gd name="T0" fmla="*/ 205 w 1948"/>
                      <a:gd name="T1" fmla="*/ 52 h 1730"/>
                      <a:gd name="T2" fmla="*/ 292 w 1948"/>
                      <a:gd name="T3" fmla="*/ 52 h 1730"/>
                      <a:gd name="T4" fmla="*/ 382 w 1948"/>
                      <a:gd name="T5" fmla="*/ 60 h 1730"/>
                      <a:gd name="T6" fmla="*/ 469 w 1948"/>
                      <a:gd name="T7" fmla="*/ 37 h 1730"/>
                      <a:gd name="T8" fmla="*/ 567 w 1948"/>
                      <a:gd name="T9" fmla="*/ 12 h 1730"/>
                      <a:gd name="T10" fmla="*/ 654 w 1948"/>
                      <a:gd name="T11" fmla="*/ 26 h 1730"/>
                      <a:gd name="T12" fmla="*/ 732 w 1948"/>
                      <a:gd name="T13" fmla="*/ 56 h 1730"/>
                      <a:gd name="T14" fmla="*/ 816 w 1948"/>
                      <a:gd name="T15" fmla="*/ 80 h 1730"/>
                      <a:gd name="T16" fmla="*/ 904 w 1948"/>
                      <a:gd name="T17" fmla="*/ 101 h 1730"/>
                      <a:gd name="T18" fmla="*/ 991 w 1948"/>
                      <a:gd name="T19" fmla="*/ 78 h 1730"/>
                      <a:gd name="T20" fmla="*/ 1075 w 1948"/>
                      <a:gd name="T21" fmla="*/ 56 h 1730"/>
                      <a:gd name="T22" fmla="*/ 1205 w 1948"/>
                      <a:gd name="T23" fmla="*/ 41 h 1730"/>
                      <a:gd name="T24" fmla="*/ 1297 w 1948"/>
                      <a:gd name="T25" fmla="*/ 18 h 1730"/>
                      <a:gd name="T26" fmla="*/ 1364 w 1948"/>
                      <a:gd name="T27" fmla="*/ 0 h 1730"/>
                      <a:gd name="T28" fmla="*/ 1409 w 1948"/>
                      <a:gd name="T29" fmla="*/ 23 h 1730"/>
                      <a:gd name="T30" fmla="*/ 1486 w 1948"/>
                      <a:gd name="T31" fmla="*/ 41 h 1730"/>
                      <a:gd name="T32" fmla="*/ 1564 w 1948"/>
                      <a:gd name="T33" fmla="*/ 50 h 1730"/>
                      <a:gd name="T34" fmla="*/ 1667 w 1948"/>
                      <a:gd name="T35" fmla="*/ 38 h 1730"/>
                      <a:gd name="T36" fmla="*/ 1751 w 1948"/>
                      <a:gd name="T37" fmla="*/ 15 h 1730"/>
                      <a:gd name="T38" fmla="*/ 1826 w 1948"/>
                      <a:gd name="T39" fmla="*/ 18 h 1730"/>
                      <a:gd name="T40" fmla="*/ 1843 w 1948"/>
                      <a:gd name="T41" fmla="*/ 208 h 1730"/>
                      <a:gd name="T42" fmla="*/ 1902 w 1948"/>
                      <a:gd name="T43" fmla="*/ 493 h 1730"/>
                      <a:gd name="T44" fmla="*/ 1948 w 1948"/>
                      <a:gd name="T45" fmla="*/ 1043 h 1730"/>
                      <a:gd name="T46" fmla="*/ 1936 w 1948"/>
                      <a:gd name="T47" fmla="*/ 1365 h 1730"/>
                      <a:gd name="T48" fmla="*/ 1885 w 1948"/>
                      <a:gd name="T49" fmla="*/ 1548 h 1730"/>
                      <a:gd name="T50" fmla="*/ 1810 w 1948"/>
                      <a:gd name="T51" fmla="*/ 1661 h 1730"/>
                      <a:gd name="T52" fmla="*/ 1722 w 1948"/>
                      <a:gd name="T53" fmla="*/ 1678 h 1730"/>
                      <a:gd name="T54" fmla="*/ 1615 w 1948"/>
                      <a:gd name="T55" fmla="*/ 1663 h 1730"/>
                      <a:gd name="T56" fmla="*/ 1500 w 1948"/>
                      <a:gd name="T57" fmla="*/ 1682 h 1730"/>
                      <a:gd name="T58" fmla="*/ 1311 w 1948"/>
                      <a:gd name="T59" fmla="*/ 1695 h 1730"/>
                      <a:gd name="T60" fmla="*/ 1137 w 1948"/>
                      <a:gd name="T61" fmla="*/ 1695 h 1730"/>
                      <a:gd name="T62" fmla="*/ 985 w 1948"/>
                      <a:gd name="T63" fmla="*/ 1687 h 1730"/>
                      <a:gd name="T64" fmla="*/ 880 w 1948"/>
                      <a:gd name="T65" fmla="*/ 1676 h 1730"/>
                      <a:gd name="T66" fmla="*/ 797 w 1948"/>
                      <a:gd name="T67" fmla="*/ 1680 h 1730"/>
                      <a:gd name="T68" fmla="*/ 710 w 1948"/>
                      <a:gd name="T69" fmla="*/ 1713 h 1730"/>
                      <a:gd name="T70" fmla="*/ 595 w 1948"/>
                      <a:gd name="T71" fmla="*/ 1730 h 1730"/>
                      <a:gd name="T72" fmla="*/ 461 w 1948"/>
                      <a:gd name="T73" fmla="*/ 1716 h 1730"/>
                      <a:gd name="T74" fmla="*/ 311 w 1948"/>
                      <a:gd name="T75" fmla="*/ 1706 h 1730"/>
                      <a:gd name="T76" fmla="*/ 221 w 1948"/>
                      <a:gd name="T77" fmla="*/ 1695 h 1730"/>
                      <a:gd name="T78" fmla="*/ 129 w 1948"/>
                      <a:gd name="T79" fmla="*/ 1657 h 1730"/>
                      <a:gd name="T80" fmla="*/ 74 w 1948"/>
                      <a:gd name="T81" fmla="*/ 1556 h 1730"/>
                      <a:gd name="T82" fmla="*/ 66 w 1948"/>
                      <a:gd name="T83" fmla="*/ 1440 h 1730"/>
                      <a:gd name="T84" fmla="*/ 70 w 1948"/>
                      <a:gd name="T85" fmla="*/ 1356 h 1730"/>
                      <a:gd name="T86" fmla="*/ 42 w 1948"/>
                      <a:gd name="T87" fmla="*/ 1263 h 1730"/>
                      <a:gd name="T88" fmla="*/ 19 w 1948"/>
                      <a:gd name="T89" fmla="*/ 1121 h 1730"/>
                      <a:gd name="T90" fmla="*/ 17 w 1948"/>
                      <a:gd name="T91" fmla="*/ 962 h 1730"/>
                      <a:gd name="T92" fmla="*/ 44 w 1948"/>
                      <a:gd name="T93" fmla="*/ 728 h 1730"/>
                      <a:gd name="T94" fmla="*/ 48 w 1948"/>
                      <a:gd name="T95" fmla="*/ 508 h 1730"/>
                      <a:gd name="T96" fmla="*/ 33 w 1948"/>
                      <a:gd name="T97" fmla="*/ 291 h 1730"/>
                      <a:gd name="T98" fmla="*/ 7 w 1948"/>
                      <a:gd name="T99" fmla="*/ 151 h 1730"/>
                      <a:gd name="T100" fmla="*/ 36 w 1948"/>
                      <a:gd name="T101" fmla="*/ 112 h 1730"/>
                      <a:gd name="T102" fmla="*/ 123 w 1948"/>
                      <a:gd name="T103" fmla="*/ 78 h 17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948"/>
                      <a:gd name="T157" fmla="*/ 0 h 1730"/>
                      <a:gd name="T158" fmla="*/ 1948 w 1948"/>
                      <a:gd name="T159" fmla="*/ 1730 h 17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948" h="1730">
                        <a:moveTo>
                          <a:pt x="166" y="63"/>
                        </a:moveTo>
                        <a:lnTo>
                          <a:pt x="205" y="52"/>
                        </a:lnTo>
                        <a:lnTo>
                          <a:pt x="249" y="45"/>
                        </a:lnTo>
                        <a:lnTo>
                          <a:pt x="292" y="52"/>
                        </a:lnTo>
                        <a:lnTo>
                          <a:pt x="338" y="57"/>
                        </a:lnTo>
                        <a:lnTo>
                          <a:pt x="382" y="60"/>
                        </a:lnTo>
                        <a:lnTo>
                          <a:pt x="425" y="50"/>
                        </a:lnTo>
                        <a:lnTo>
                          <a:pt x="469" y="37"/>
                        </a:lnTo>
                        <a:lnTo>
                          <a:pt x="520" y="22"/>
                        </a:lnTo>
                        <a:lnTo>
                          <a:pt x="567" y="12"/>
                        </a:lnTo>
                        <a:lnTo>
                          <a:pt x="613" y="16"/>
                        </a:lnTo>
                        <a:lnTo>
                          <a:pt x="654" y="26"/>
                        </a:lnTo>
                        <a:lnTo>
                          <a:pt x="689" y="41"/>
                        </a:lnTo>
                        <a:lnTo>
                          <a:pt x="732" y="56"/>
                        </a:lnTo>
                        <a:lnTo>
                          <a:pt x="772" y="67"/>
                        </a:lnTo>
                        <a:lnTo>
                          <a:pt x="816" y="80"/>
                        </a:lnTo>
                        <a:lnTo>
                          <a:pt x="854" y="93"/>
                        </a:lnTo>
                        <a:lnTo>
                          <a:pt x="904" y="101"/>
                        </a:lnTo>
                        <a:lnTo>
                          <a:pt x="947" y="97"/>
                        </a:lnTo>
                        <a:lnTo>
                          <a:pt x="991" y="78"/>
                        </a:lnTo>
                        <a:lnTo>
                          <a:pt x="1030" y="67"/>
                        </a:lnTo>
                        <a:lnTo>
                          <a:pt x="1075" y="56"/>
                        </a:lnTo>
                        <a:lnTo>
                          <a:pt x="1134" y="48"/>
                        </a:lnTo>
                        <a:lnTo>
                          <a:pt x="1205" y="41"/>
                        </a:lnTo>
                        <a:lnTo>
                          <a:pt x="1250" y="33"/>
                        </a:lnTo>
                        <a:lnTo>
                          <a:pt x="1297" y="18"/>
                        </a:lnTo>
                        <a:lnTo>
                          <a:pt x="1336" y="7"/>
                        </a:lnTo>
                        <a:lnTo>
                          <a:pt x="1364" y="0"/>
                        </a:lnTo>
                        <a:lnTo>
                          <a:pt x="1386" y="11"/>
                        </a:lnTo>
                        <a:lnTo>
                          <a:pt x="1409" y="23"/>
                        </a:lnTo>
                        <a:lnTo>
                          <a:pt x="1447" y="35"/>
                        </a:lnTo>
                        <a:lnTo>
                          <a:pt x="1486" y="41"/>
                        </a:lnTo>
                        <a:lnTo>
                          <a:pt x="1522" y="46"/>
                        </a:lnTo>
                        <a:lnTo>
                          <a:pt x="1564" y="50"/>
                        </a:lnTo>
                        <a:lnTo>
                          <a:pt x="1609" y="45"/>
                        </a:lnTo>
                        <a:lnTo>
                          <a:pt x="1667" y="38"/>
                        </a:lnTo>
                        <a:lnTo>
                          <a:pt x="1706" y="27"/>
                        </a:lnTo>
                        <a:lnTo>
                          <a:pt x="1751" y="15"/>
                        </a:lnTo>
                        <a:lnTo>
                          <a:pt x="1785" y="11"/>
                        </a:lnTo>
                        <a:lnTo>
                          <a:pt x="1826" y="18"/>
                        </a:lnTo>
                        <a:lnTo>
                          <a:pt x="1831" y="101"/>
                        </a:lnTo>
                        <a:lnTo>
                          <a:pt x="1843" y="208"/>
                        </a:lnTo>
                        <a:lnTo>
                          <a:pt x="1878" y="358"/>
                        </a:lnTo>
                        <a:lnTo>
                          <a:pt x="1902" y="493"/>
                        </a:lnTo>
                        <a:lnTo>
                          <a:pt x="1918" y="623"/>
                        </a:lnTo>
                        <a:lnTo>
                          <a:pt x="1948" y="1043"/>
                        </a:lnTo>
                        <a:lnTo>
                          <a:pt x="1944" y="1216"/>
                        </a:lnTo>
                        <a:lnTo>
                          <a:pt x="1936" y="1365"/>
                        </a:lnTo>
                        <a:lnTo>
                          <a:pt x="1913" y="1466"/>
                        </a:lnTo>
                        <a:lnTo>
                          <a:pt x="1885" y="1548"/>
                        </a:lnTo>
                        <a:lnTo>
                          <a:pt x="1849" y="1608"/>
                        </a:lnTo>
                        <a:lnTo>
                          <a:pt x="1810" y="1661"/>
                        </a:lnTo>
                        <a:lnTo>
                          <a:pt x="1767" y="1675"/>
                        </a:lnTo>
                        <a:lnTo>
                          <a:pt x="1722" y="1678"/>
                        </a:lnTo>
                        <a:lnTo>
                          <a:pt x="1665" y="1671"/>
                        </a:lnTo>
                        <a:lnTo>
                          <a:pt x="1615" y="1663"/>
                        </a:lnTo>
                        <a:lnTo>
                          <a:pt x="1563" y="1672"/>
                        </a:lnTo>
                        <a:lnTo>
                          <a:pt x="1500" y="1682"/>
                        </a:lnTo>
                        <a:lnTo>
                          <a:pt x="1410" y="1690"/>
                        </a:lnTo>
                        <a:lnTo>
                          <a:pt x="1311" y="1695"/>
                        </a:lnTo>
                        <a:lnTo>
                          <a:pt x="1217" y="1702"/>
                        </a:lnTo>
                        <a:lnTo>
                          <a:pt x="1137" y="1695"/>
                        </a:lnTo>
                        <a:lnTo>
                          <a:pt x="1056" y="1691"/>
                        </a:lnTo>
                        <a:lnTo>
                          <a:pt x="985" y="1687"/>
                        </a:lnTo>
                        <a:lnTo>
                          <a:pt x="926" y="1682"/>
                        </a:lnTo>
                        <a:lnTo>
                          <a:pt x="880" y="1676"/>
                        </a:lnTo>
                        <a:lnTo>
                          <a:pt x="838" y="1672"/>
                        </a:lnTo>
                        <a:lnTo>
                          <a:pt x="797" y="1680"/>
                        </a:lnTo>
                        <a:lnTo>
                          <a:pt x="763" y="1693"/>
                        </a:lnTo>
                        <a:lnTo>
                          <a:pt x="710" y="1713"/>
                        </a:lnTo>
                        <a:lnTo>
                          <a:pt x="668" y="1723"/>
                        </a:lnTo>
                        <a:lnTo>
                          <a:pt x="595" y="1730"/>
                        </a:lnTo>
                        <a:lnTo>
                          <a:pt x="533" y="1723"/>
                        </a:lnTo>
                        <a:lnTo>
                          <a:pt x="461" y="1716"/>
                        </a:lnTo>
                        <a:lnTo>
                          <a:pt x="391" y="1712"/>
                        </a:lnTo>
                        <a:lnTo>
                          <a:pt x="311" y="1706"/>
                        </a:lnTo>
                        <a:lnTo>
                          <a:pt x="261" y="1701"/>
                        </a:lnTo>
                        <a:lnTo>
                          <a:pt x="221" y="1695"/>
                        </a:lnTo>
                        <a:lnTo>
                          <a:pt x="154" y="1687"/>
                        </a:lnTo>
                        <a:lnTo>
                          <a:pt x="129" y="1657"/>
                        </a:lnTo>
                        <a:lnTo>
                          <a:pt x="96" y="1608"/>
                        </a:lnTo>
                        <a:lnTo>
                          <a:pt x="74" y="1556"/>
                        </a:lnTo>
                        <a:lnTo>
                          <a:pt x="62" y="1500"/>
                        </a:lnTo>
                        <a:lnTo>
                          <a:pt x="66" y="1440"/>
                        </a:lnTo>
                        <a:lnTo>
                          <a:pt x="77" y="1396"/>
                        </a:lnTo>
                        <a:lnTo>
                          <a:pt x="70" y="1356"/>
                        </a:lnTo>
                        <a:lnTo>
                          <a:pt x="61" y="1318"/>
                        </a:lnTo>
                        <a:lnTo>
                          <a:pt x="42" y="1263"/>
                        </a:lnTo>
                        <a:lnTo>
                          <a:pt x="31" y="1197"/>
                        </a:lnTo>
                        <a:lnTo>
                          <a:pt x="19" y="1121"/>
                        </a:lnTo>
                        <a:lnTo>
                          <a:pt x="13" y="1046"/>
                        </a:lnTo>
                        <a:lnTo>
                          <a:pt x="17" y="962"/>
                        </a:lnTo>
                        <a:lnTo>
                          <a:pt x="32" y="848"/>
                        </a:lnTo>
                        <a:lnTo>
                          <a:pt x="44" y="728"/>
                        </a:lnTo>
                        <a:lnTo>
                          <a:pt x="52" y="623"/>
                        </a:lnTo>
                        <a:lnTo>
                          <a:pt x="48" y="508"/>
                        </a:lnTo>
                        <a:lnTo>
                          <a:pt x="40" y="400"/>
                        </a:lnTo>
                        <a:lnTo>
                          <a:pt x="33" y="291"/>
                        </a:lnTo>
                        <a:lnTo>
                          <a:pt x="21" y="215"/>
                        </a:lnTo>
                        <a:lnTo>
                          <a:pt x="7" y="151"/>
                        </a:lnTo>
                        <a:lnTo>
                          <a:pt x="0" y="127"/>
                        </a:lnTo>
                        <a:lnTo>
                          <a:pt x="36" y="112"/>
                        </a:lnTo>
                        <a:lnTo>
                          <a:pt x="75" y="93"/>
                        </a:lnTo>
                        <a:lnTo>
                          <a:pt x="123" y="78"/>
                        </a:lnTo>
                        <a:lnTo>
                          <a:pt x="166" y="63"/>
                        </a:lnTo>
                        <a:close/>
                      </a:path>
                    </a:pathLst>
                  </a:custGeom>
                  <a:solidFill>
                    <a:srgbClr val="FF0000"/>
                  </a:solidFill>
                  <a:ln w="6350">
                    <a:solidFill>
                      <a:srgbClr val="606060"/>
                    </a:solidFill>
                    <a:round/>
                    <a:headEnd/>
                    <a:tailEnd/>
                  </a:ln>
                </p:spPr>
                <p:txBody>
                  <a:bodyPr/>
                  <a:lstStyle/>
                  <a:p>
                    <a:endParaRPr lang="ar-SA">
                      <a:latin typeface="Constantia" pitchFamily="18" charset="0"/>
                      <a:cs typeface="Majalla UI"/>
                    </a:endParaRPr>
                  </a:p>
                </p:txBody>
              </p:sp>
            </p:grpSp>
          </p:grpSp>
          <p:grpSp>
            <p:nvGrpSpPr>
              <p:cNvPr id="41037" name="Group 129"/>
              <p:cNvGrpSpPr>
                <a:grpSpLocks/>
              </p:cNvGrpSpPr>
              <p:nvPr/>
            </p:nvGrpSpPr>
            <p:grpSpPr bwMode="auto">
              <a:xfrm>
                <a:off x="4950" y="775"/>
                <a:ext cx="259" cy="89"/>
                <a:chOff x="4950" y="775"/>
                <a:chExt cx="259" cy="89"/>
              </a:xfrm>
            </p:grpSpPr>
            <p:sp>
              <p:nvSpPr>
                <p:cNvPr id="40970" name="Oval 130"/>
                <p:cNvSpPr>
                  <a:spLocks noChangeArrowheads="1"/>
                </p:cNvSpPr>
                <p:nvPr/>
              </p:nvSpPr>
              <p:spPr bwMode="auto">
                <a:xfrm>
                  <a:off x="5168" y="775"/>
                  <a:ext cx="30" cy="20"/>
                </a:xfrm>
                <a:prstGeom prst="ellipse">
                  <a:avLst/>
                </a:prstGeom>
                <a:solidFill>
                  <a:srgbClr val="8080FF"/>
                </a:solidFill>
                <a:ln w="6350">
                  <a:solidFill>
                    <a:srgbClr val="606060"/>
                  </a:solidFill>
                  <a:round/>
                  <a:headEnd/>
                  <a:tailEnd/>
                </a:ln>
              </p:spPr>
              <p:txBody>
                <a:bodyPr/>
                <a:lstStyle/>
                <a:p>
                  <a:endParaRPr lang="ar-SA">
                    <a:latin typeface="Constantia" pitchFamily="18" charset="0"/>
                    <a:cs typeface="Majalla UI"/>
                  </a:endParaRPr>
                </a:p>
              </p:txBody>
            </p:sp>
            <p:grpSp>
              <p:nvGrpSpPr>
                <p:cNvPr id="41038" name="Group 131"/>
                <p:cNvGrpSpPr>
                  <a:grpSpLocks/>
                </p:cNvGrpSpPr>
                <p:nvPr/>
              </p:nvGrpSpPr>
              <p:grpSpPr bwMode="auto">
                <a:xfrm>
                  <a:off x="4950" y="820"/>
                  <a:ext cx="259" cy="44"/>
                  <a:chOff x="4950" y="820"/>
                  <a:chExt cx="259" cy="44"/>
                </a:xfrm>
              </p:grpSpPr>
              <p:sp>
                <p:nvSpPr>
                  <p:cNvPr id="40972" name="Freeform 132"/>
                  <p:cNvSpPr>
                    <a:spLocks/>
                  </p:cNvSpPr>
                  <p:nvPr/>
                </p:nvSpPr>
                <p:spPr bwMode="auto">
                  <a:xfrm>
                    <a:off x="4950" y="820"/>
                    <a:ext cx="259" cy="44"/>
                  </a:xfrm>
                  <a:custGeom>
                    <a:avLst/>
                    <a:gdLst>
                      <a:gd name="T0" fmla="*/ 8 w 778"/>
                      <a:gd name="T1" fmla="*/ 37 h 172"/>
                      <a:gd name="T2" fmla="*/ 778 w 778"/>
                      <a:gd name="T3" fmla="*/ 0 h 172"/>
                      <a:gd name="T4" fmla="*/ 770 w 778"/>
                      <a:gd name="T5" fmla="*/ 139 h 172"/>
                      <a:gd name="T6" fmla="*/ 0 w 778"/>
                      <a:gd name="T7" fmla="*/ 172 h 172"/>
                      <a:gd name="T8" fmla="*/ 8 w 778"/>
                      <a:gd name="T9" fmla="*/ 37 h 172"/>
                      <a:gd name="T10" fmla="*/ 0 60000 65536"/>
                      <a:gd name="T11" fmla="*/ 0 60000 65536"/>
                      <a:gd name="T12" fmla="*/ 0 60000 65536"/>
                      <a:gd name="T13" fmla="*/ 0 60000 65536"/>
                      <a:gd name="T14" fmla="*/ 0 60000 65536"/>
                      <a:gd name="T15" fmla="*/ 0 w 778"/>
                      <a:gd name="T16" fmla="*/ 0 h 172"/>
                      <a:gd name="T17" fmla="*/ 778 w 778"/>
                      <a:gd name="T18" fmla="*/ 172 h 172"/>
                    </a:gdLst>
                    <a:ahLst/>
                    <a:cxnLst>
                      <a:cxn ang="T10">
                        <a:pos x="T0" y="T1"/>
                      </a:cxn>
                      <a:cxn ang="T11">
                        <a:pos x="T2" y="T3"/>
                      </a:cxn>
                      <a:cxn ang="T12">
                        <a:pos x="T4" y="T5"/>
                      </a:cxn>
                      <a:cxn ang="T13">
                        <a:pos x="T6" y="T7"/>
                      </a:cxn>
                      <a:cxn ang="T14">
                        <a:pos x="T8" y="T9"/>
                      </a:cxn>
                    </a:cxnLst>
                    <a:rect l="T15" t="T16" r="T17" b="T18"/>
                    <a:pathLst>
                      <a:path w="778" h="172">
                        <a:moveTo>
                          <a:pt x="8" y="37"/>
                        </a:moveTo>
                        <a:lnTo>
                          <a:pt x="778" y="0"/>
                        </a:lnTo>
                        <a:lnTo>
                          <a:pt x="770" y="139"/>
                        </a:lnTo>
                        <a:lnTo>
                          <a:pt x="0" y="172"/>
                        </a:lnTo>
                        <a:lnTo>
                          <a:pt x="8" y="37"/>
                        </a:lnTo>
                        <a:close/>
                      </a:path>
                    </a:pathLst>
                  </a:custGeom>
                  <a:solidFill>
                    <a:srgbClr val="FFFFFF"/>
                  </a:solidFill>
                  <a:ln w="6350">
                    <a:solidFill>
                      <a:srgbClr val="606060"/>
                    </a:solidFill>
                    <a:round/>
                    <a:headEnd/>
                    <a:tailEnd/>
                  </a:ln>
                </p:spPr>
                <p:txBody>
                  <a:bodyPr/>
                  <a:lstStyle/>
                  <a:p>
                    <a:endParaRPr lang="ar-SA">
                      <a:latin typeface="Constantia" pitchFamily="18" charset="0"/>
                      <a:cs typeface="Majalla UI"/>
                    </a:endParaRPr>
                  </a:p>
                </p:txBody>
              </p:sp>
              <p:grpSp>
                <p:nvGrpSpPr>
                  <p:cNvPr id="41043" name="Group 133"/>
                  <p:cNvGrpSpPr>
                    <a:grpSpLocks/>
                  </p:cNvGrpSpPr>
                  <p:nvPr/>
                </p:nvGrpSpPr>
                <p:grpSpPr bwMode="auto">
                  <a:xfrm>
                    <a:off x="4970" y="834"/>
                    <a:ext cx="227" cy="18"/>
                    <a:chOff x="4970" y="834"/>
                    <a:chExt cx="227" cy="18"/>
                  </a:xfrm>
                </p:grpSpPr>
                <p:sp>
                  <p:nvSpPr>
                    <p:cNvPr id="40974" name="Line 134"/>
                    <p:cNvSpPr>
                      <a:spLocks noChangeShapeType="1"/>
                    </p:cNvSpPr>
                    <p:nvPr/>
                  </p:nvSpPr>
                  <p:spPr bwMode="auto">
                    <a:xfrm flipV="1">
                      <a:off x="4970" y="834"/>
                      <a:ext cx="226" cy="5"/>
                    </a:xfrm>
                    <a:prstGeom prst="line">
                      <a:avLst/>
                    </a:prstGeom>
                    <a:noFill/>
                    <a:ln w="6350">
                      <a:solidFill>
                        <a:srgbClr val="000000"/>
                      </a:solidFill>
                      <a:round/>
                      <a:headEnd/>
                      <a:tailEnd/>
                    </a:ln>
                  </p:spPr>
                  <p:txBody>
                    <a:bodyPr/>
                    <a:lstStyle/>
                    <a:p>
                      <a:endParaRPr lang="ar-SA"/>
                    </a:p>
                  </p:txBody>
                </p:sp>
                <p:sp>
                  <p:nvSpPr>
                    <p:cNvPr id="40975" name="Line 135"/>
                    <p:cNvSpPr>
                      <a:spLocks noChangeShapeType="1"/>
                    </p:cNvSpPr>
                    <p:nvPr/>
                  </p:nvSpPr>
                  <p:spPr bwMode="auto">
                    <a:xfrm flipV="1">
                      <a:off x="4970" y="846"/>
                      <a:ext cx="227" cy="6"/>
                    </a:xfrm>
                    <a:prstGeom prst="line">
                      <a:avLst/>
                    </a:prstGeom>
                    <a:noFill/>
                    <a:ln w="6350">
                      <a:solidFill>
                        <a:srgbClr val="000000"/>
                      </a:solidFill>
                      <a:round/>
                      <a:headEnd/>
                      <a:tailEnd/>
                    </a:ln>
                  </p:spPr>
                  <p:txBody>
                    <a:bodyPr/>
                    <a:lstStyle/>
                    <a:p>
                      <a:endParaRPr lang="ar-SA"/>
                    </a:p>
                  </p:txBody>
                </p:sp>
              </p:grpSp>
            </p:grpSp>
          </p:grpSp>
        </p:grpSp>
        <p:sp>
          <p:nvSpPr>
            <p:cNvPr id="40967" name="Freeform 136"/>
            <p:cNvSpPr>
              <a:spLocks/>
            </p:cNvSpPr>
            <p:nvPr/>
          </p:nvSpPr>
          <p:spPr bwMode="auto">
            <a:xfrm>
              <a:off x="5086" y="1041"/>
              <a:ext cx="298" cy="185"/>
            </a:xfrm>
            <a:custGeom>
              <a:avLst/>
              <a:gdLst>
                <a:gd name="T0" fmla="*/ 291 w 892"/>
                <a:gd name="T1" fmla="*/ 8 h 739"/>
                <a:gd name="T2" fmla="*/ 550 w 892"/>
                <a:gd name="T3" fmla="*/ 0 h 739"/>
                <a:gd name="T4" fmla="*/ 566 w 892"/>
                <a:gd name="T5" fmla="*/ 239 h 739"/>
                <a:gd name="T6" fmla="*/ 872 w 892"/>
                <a:gd name="T7" fmla="*/ 218 h 739"/>
                <a:gd name="T8" fmla="*/ 892 w 892"/>
                <a:gd name="T9" fmla="*/ 440 h 739"/>
                <a:gd name="T10" fmla="*/ 586 w 892"/>
                <a:gd name="T11" fmla="*/ 459 h 739"/>
                <a:gd name="T12" fmla="*/ 601 w 892"/>
                <a:gd name="T13" fmla="*/ 732 h 739"/>
                <a:gd name="T14" fmla="*/ 350 w 892"/>
                <a:gd name="T15" fmla="*/ 739 h 739"/>
                <a:gd name="T16" fmla="*/ 331 w 892"/>
                <a:gd name="T17" fmla="*/ 478 h 739"/>
                <a:gd name="T18" fmla="*/ 24 w 892"/>
                <a:gd name="T19" fmla="*/ 504 h 739"/>
                <a:gd name="T20" fmla="*/ 0 w 892"/>
                <a:gd name="T21" fmla="*/ 284 h 739"/>
                <a:gd name="T22" fmla="*/ 315 w 892"/>
                <a:gd name="T23" fmla="*/ 257 h 739"/>
                <a:gd name="T24" fmla="*/ 291 w 892"/>
                <a:gd name="T25" fmla="*/ 8 h 7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92"/>
                <a:gd name="T40" fmla="*/ 0 h 739"/>
                <a:gd name="T41" fmla="*/ 892 w 892"/>
                <a:gd name="T42" fmla="*/ 739 h 7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92" h="739">
                  <a:moveTo>
                    <a:pt x="291" y="8"/>
                  </a:moveTo>
                  <a:lnTo>
                    <a:pt x="550" y="0"/>
                  </a:lnTo>
                  <a:lnTo>
                    <a:pt x="566" y="239"/>
                  </a:lnTo>
                  <a:lnTo>
                    <a:pt x="872" y="218"/>
                  </a:lnTo>
                  <a:lnTo>
                    <a:pt x="892" y="440"/>
                  </a:lnTo>
                  <a:lnTo>
                    <a:pt x="586" y="459"/>
                  </a:lnTo>
                  <a:lnTo>
                    <a:pt x="601" y="732"/>
                  </a:lnTo>
                  <a:lnTo>
                    <a:pt x="350" y="739"/>
                  </a:lnTo>
                  <a:lnTo>
                    <a:pt x="331" y="478"/>
                  </a:lnTo>
                  <a:lnTo>
                    <a:pt x="24" y="504"/>
                  </a:lnTo>
                  <a:lnTo>
                    <a:pt x="0" y="284"/>
                  </a:lnTo>
                  <a:lnTo>
                    <a:pt x="315" y="257"/>
                  </a:lnTo>
                  <a:lnTo>
                    <a:pt x="291" y="8"/>
                  </a:lnTo>
                  <a:close/>
                </a:path>
              </a:pathLst>
            </a:custGeom>
            <a:solidFill>
              <a:srgbClr val="FFFFFF"/>
            </a:solidFill>
            <a:ln w="6350">
              <a:solidFill>
                <a:srgbClr val="606060"/>
              </a:solidFill>
              <a:round/>
              <a:headEnd/>
              <a:tailEnd/>
            </a:ln>
          </p:spPr>
          <p:txBody>
            <a:bodyPr/>
            <a:lstStyle/>
            <a:p>
              <a:endParaRPr lang="ar-SA">
                <a:latin typeface="Constantia" pitchFamily="18" charset="0"/>
                <a:cs typeface="Majalla UI"/>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685800" y="609600"/>
            <a:ext cx="7772400" cy="1143000"/>
          </a:xfrm>
          <a:prstGeom prst="rect">
            <a:avLst/>
          </a:prstGeom>
          <a:noFill/>
          <a:ln w="9525">
            <a:noFill/>
            <a:miter lim="800000"/>
            <a:headEnd/>
            <a:tailEnd/>
          </a:ln>
        </p:spPr>
        <p:txBody>
          <a:bodyPr anchor="ctr"/>
          <a:lstStyle/>
          <a:p>
            <a:pPr algn="ctr"/>
            <a:r>
              <a:rPr lang="en-US" sz="6600" b="1" i="1">
                <a:latin typeface="Constantia" pitchFamily="18" charset="0"/>
                <a:cs typeface="Majalla UI"/>
              </a:rPr>
              <a:t>3Com</a:t>
            </a:r>
          </a:p>
        </p:txBody>
      </p:sp>
      <p:sp>
        <p:nvSpPr>
          <p:cNvPr id="1028" name="Rectangle 5"/>
          <p:cNvSpPr>
            <a:spLocks noChangeArrowheads="1"/>
          </p:cNvSpPr>
          <p:nvPr/>
        </p:nvSpPr>
        <p:spPr bwMode="auto">
          <a:xfrm>
            <a:off x="685800" y="1981200"/>
            <a:ext cx="7772400" cy="4114800"/>
          </a:xfrm>
          <a:prstGeom prst="rect">
            <a:avLst/>
          </a:prstGeom>
          <a:noFill/>
          <a:ln w="9525">
            <a:noFill/>
            <a:miter lim="800000"/>
            <a:headEnd/>
            <a:tailEnd/>
          </a:ln>
        </p:spPr>
        <p:txBody>
          <a:bodyPr/>
          <a:lstStyle/>
          <a:p>
            <a:pPr marL="342900" indent="-342900" algn="l">
              <a:spcBef>
                <a:spcPct val="20000"/>
              </a:spcBef>
            </a:pPr>
            <a:endParaRPr lang="en-US" sz="3200" b="1">
              <a:latin typeface="Constantia" pitchFamily="18" charset="0"/>
              <a:cs typeface="Majalla UI"/>
            </a:endParaRPr>
          </a:p>
          <a:p>
            <a:pPr marL="342900" indent="-342900" algn="l">
              <a:spcBef>
                <a:spcPct val="20000"/>
              </a:spcBef>
            </a:pPr>
            <a:r>
              <a:rPr lang="en-US" sz="3200" b="1">
                <a:latin typeface="Constantia" pitchFamily="18" charset="0"/>
                <a:cs typeface="Majalla UI"/>
              </a:rPr>
              <a:t>Our </a:t>
            </a:r>
            <a:r>
              <a:rPr lang="en-US" sz="3200" b="1" i="1">
                <a:solidFill>
                  <a:srgbClr val="FF0000"/>
                </a:solidFill>
                <a:latin typeface="Constantia" pitchFamily="18" charset="0"/>
                <a:cs typeface="Majalla UI"/>
              </a:rPr>
              <a:t>mission</a:t>
            </a:r>
            <a:r>
              <a:rPr lang="en-US" sz="3200" b="1">
                <a:latin typeface="Constantia" pitchFamily="18" charset="0"/>
                <a:cs typeface="Majalla UI"/>
              </a:rPr>
              <a:t> is to connect more people and organizations to information in more innovative, simple, and reliable ways than any other networking company in the world.</a:t>
            </a:r>
          </a:p>
        </p:txBody>
      </p:sp>
      <p:pic>
        <p:nvPicPr>
          <p:cNvPr id="1029" name="Picture 6" descr="3Com logo"/>
          <p:cNvPicPr>
            <a:picLocks noChangeAspect="1" noChangeArrowheads="1"/>
          </p:cNvPicPr>
          <p:nvPr/>
        </p:nvPicPr>
        <p:blipFill>
          <a:blip r:embed="rId3" cstate="print"/>
          <a:srcRect/>
          <a:stretch>
            <a:fillRect/>
          </a:stretch>
        </p:blipFill>
        <p:spPr bwMode="auto">
          <a:xfrm>
            <a:off x="428625" y="1357313"/>
            <a:ext cx="1762125" cy="923925"/>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6929438" y="928688"/>
          <a:ext cx="1925637" cy="1484312"/>
        </p:xfrm>
        <a:graphic>
          <a:graphicData uri="http://schemas.openxmlformats.org/presentationml/2006/ole">
            <p:oleObj spid="_x0000_s51202" name="Clip" r:id="rId4" imgW="3208320" imgH="4054320" progId="">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4"/>
          <p:cNvSpPr>
            <a:spLocks noChangeArrowheads="1"/>
          </p:cNvSpPr>
          <p:nvPr/>
        </p:nvSpPr>
        <p:spPr bwMode="auto">
          <a:xfrm>
            <a:off x="611188" y="188913"/>
            <a:ext cx="7772400" cy="1143000"/>
          </a:xfrm>
          <a:prstGeom prst="rect">
            <a:avLst/>
          </a:prstGeom>
          <a:noFill/>
          <a:ln w="9525">
            <a:noFill/>
            <a:miter lim="800000"/>
            <a:headEnd/>
            <a:tailEnd/>
          </a:ln>
          <a:effectLst/>
        </p:spPr>
        <p:txBody>
          <a:bodyPr anchor="ctr"/>
          <a:lstStyle/>
          <a:p>
            <a:pPr algn="ctr"/>
            <a:r>
              <a:rPr lang="ar-SA" sz="4400" dirty="0">
                <a:solidFill>
                  <a:schemeClr val="accent1"/>
                </a:solidFill>
              </a:rPr>
              <a:t>لا تنسى الرسالة</a:t>
            </a:r>
            <a:endParaRPr lang="en-US" sz="4400" dirty="0">
              <a:solidFill>
                <a:schemeClr val="accent1"/>
              </a:solidFill>
            </a:endParaRPr>
          </a:p>
        </p:txBody>
      </p:sp>
      <p:pic>
        <p:nvPicPr>
          <p:cNvPr id="19461" name="Picture 5"/>
          <p:cNvPicPr>
            <a:picLocks noChangeAspect="1" noChangeArrowheads="1"/>
          </p:cNvPicPr>
          <p:nvPr/>
        </p:nvPicPr>
        <p:blipFill>
          <a:blip r:embed="rId2" cstate="print"/>
          <a:srcRect/>
          <a:stretch>
            <a:fillRect/>
          </a:stretch>
        </p:blipFill>
        <p:spPr bwMode="auto">
          <a:xfrm>
            <a:off x="684213" y="1628775"/>
            <a:ext cx="7772400" cy="2160588"/>
          </a:xfrm>
          <a:prstGeom prst="rect">
            <a:avLst/>
          </a:prstGeom>
          <a:noFill/>
          <a:ln w="9525">
            <a:noFill/>
            <a:miter lim="800000"/>
            <a:headEnd/>
            <a:tailEnd/>
          </a:ln>
          <a:effectLst/>
        </p:spPr>
      </p:pic>
      <p:pic>
        <p:nvPicPr>
          <p:cNvPr id="19462" name="Picture 6"/>
          <p:cNvPicPr>
            <a:picLocks noChangeAspect="1" noChangeArrowheads="1"/>
          </p:cNvPicPr>
          <p:nvPr/>
        </p:nvPicPr>
        <p:blipFill>
          <a:blip r:embed="rId3" cstate="print"/>
          <a:srcRect/>
          <a:stretch>
            <a:fillRect/>
          </a:stretch>
        </p:blipFill>
        <p:spPr bwMode="auto">
          <a:xfrm>
            <a:off x="827088" y="3933825"/>
            <a:ext cx="7442200" cy="2347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latin typeface="Times New Roman" pitchFamily="18" charset="0"/>
                <a:cs typeface="Times New Roman" pitchFamily="18" charset="0"/>
              </a:rPr>
              <a:t>أسئلة ملحة؟</a:t>
            </a:r>
            <a:endParaRPr lang="ar-SA"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ar-SA" dirty="0" smtClean="0"/>
          </a:p>
          <a:p>
            <a:r>
              <a:rPr lang="ar-SA" dirty="0" smtClean="0"/>
              <a:t>عم نبحث جميعا ؟</a:t>
            </a:r>
          </a:p>
          <a:p>
            <a:endParaRPr lang="ar-SA" dirty="0" smtClean="0"/>
          </a:p>
          <a:p>
            <a:r>
              <a:rPr lang="ar-SA" dirty="0" smtClean="0"/>
              <a:t>ما الغاية من كل أعمالنا </a:t>
            </a:r>
            <a:r>
              <a:rPr lang="ar-SA" dirty="0" err="1" smtClean="0"/>
              <a:t>ومجهوداتنا</a:t>
            </a:r>
            <a:r>
              <a:rPr lang="ar-SA" dirty="0" smtClean="0"/>
              <a:t> ؟</a:t>
            </a:r>
          </a:p>
          <a:p>
            <a:endParaRPr lang="ar-SA" dirty="0" smtClean="0"/>
          </a:p>
          <a:p>
            <a:r>
              <a:rPr lang="ar-SA" dirty="0" smtClean="0"/>
              <a:t>ما الأمر الذي يطلبه كل الناس ؟</a:t>
            </a:r>
            <a:endParaRPr lang="en-US" dirty="0" smtClean="0"/>
          </a:p>
          <a:p>
            <a:endParaRPr lang="ar-SA" dirty="0"/>
          </a:p>
        </p:txBody>
      </p:sp>
      <p:pic>
        <p:nvPicPr>
          <p:cNvPr id="4" name="Picture 3" descr="MCj04344110000[1]"/>
          <p:cNvPicPr>
            <a:picLocks noChangeAspect="1" noChangeArrowheads="1"/>
          </p:cNvPicPr>
          <p:nvPr/>
        </p:nvPicPr>
        <p:blipFill>
          <a:blip r:embed="rId2" cstate="print"/>
          <a:srcRect/>
          <a:stretch>
            <a:fillRect/>
          </a:stretch>
        </p:blipFill>
        <p:spPr bwMode="auto">
          <a:xfrm>
            <a:off x="1214414" y="2143116"/>
            <a:ext cx="16256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
            <a:ext cx="9144000" cy="68580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714348" y="1285860"/>
            <a:ext cx="7772400" cy="1790700"/>
          </a:xfrm>
        </p:spPr>
        <p:txBody>
          <a:bodyPr/>
          <a:lstStyle/>
          <a:p>
            <a:pPr algn="ctr"/>
            <a:r>
              <a:rPr lang="ar-SA" dirty="0"/>
              <a:t>إنها </a:t>
            </a:r>
            <a:r>
              <a:rPr lang="ar-SA" dirty="0" smtClean="0"/>
              <a:t>السعادة </a:t>
            </a:r>
            <a:r>
              <a:rPr lang="ar-SA" dirty="0"/>
              <a:t>والنجاح</a:t>
            </a:r>
            <a:endParaRPr lang="en-US" dirty="0"/>
          </a:p>
        </p:txBody>
      </p:sp>
      <p:pic>
        <p:nvPicPr>
          <p:cNvPr id="3" name="Picture 4" descr="CART0821"/>
          <p:cNvPicPr>
            <a:picLocks noChangeAspect="1" noChangeArrowheads="1"/>
          </p:cNvPicPr>
          <p:nvPr/>
        </p:nvPicPr>
        <p:blipFill>
          <a:blip r:embed="rId2" cstate="print"/>
          <a:srcRect/>
          <a:stretch>
            <a:fillRect/>
          </a:stretch>
        </p:blipFill>
        <p:spPr bwMode="auto">
          <a:xfrm>
            <a:off x="3714744" y="3286124"/>
            <a:ext cx="1822450" cy="293528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642910" y="1000108"/>
            <a:ext cx="7772400" cy="5403850"/>
          </a:xfrm>
        </p:spPr>
        <p:txBody>
          <a:bodyPr>
            <a:normAutofit/>
          </a:bodyPr>
          <a:lstStyle/>
          <a:p>
            <a:pPr>
              <a:lnSpc>
                <a:spcPct val="90000"/>
              </a:lnSpc>
            </a:pPr>
            <a:r>
              <a:rPr lang="ar-SA" sz="2400" dirty="0"/>
              <a:t>(الحياة مليئة بالحجارة فلا تتعثر </a:t>
            </a:r>
            <a:r>
              <a:rPr lang="ar-SA" sz="2400" dirty="0" err="1"/>
              <a:t>بها</a:t>
            </a:r>
            <a:r>
              <a:rPr lang="ar-SA" sz="2400" dirty="0"/>
              <a:t> بل اجمعها وابني </a:t>
            </a:r>
            <a:r>
              <a:rPr lang="ar-SA" sz="2400" dirty="0" err="1"/>
              <a:t>بها</a:t>
            </a:r>
            <a:r>
              <a:rPr lang="ar-SA" sz="2400" dirty="0"/>
              <a:t> سلما تصعد </a:t>
            </a:r>
            <a:r>
              <a:rPr lang="ar-SA" sz="2400" dirty="0" err="1"/>
              <a:t>به</a:t>
            </a:r>
            <a:r>
              <a:rPr lang="ar-SA" sz="2400" dirty="0"/>
              <a:t> نحو النجاح)</a:t>
            </a:r>
          </a:p>
          <a:p>
            <a:pPr>
              <a:lnSpc>
                <a:spcPct val="90000"/>
              </a:lnSpc>
            </a:pPr>
            <a:r>
              <a:rPr lang="ar-SA" sz="2400" dirty="0"/>
              <a:t> (الفضيلة هي الطريق </a:t>
            </a:r>
            <a:r>
              <a:rPr lang="ar-SA" sz="2400" dirty="0" err="1"/>
              <a:t>الاقصر</a:t>
            </a:r>
            <a:r>
              <a:rPr lang="ar-SA" sz="2400" dirty="0"/>
              <a:t> </a:t>
            </a:r>
            <a:r>
              <a:rPr lang="ar-SA" sz="2400" dirty="0" err="1"/>
              <a:t>الى</a:t>
            </a:r>
            <a:r>
              <a:rPr lang="ar-SA" sz="2400" dirty="0"/>
              <a:t> النجاح )</a:t>
            </a:r>
          </a:p>
          <a:p>
            <a:pPr>
              <a:lnSpc>
                <a:spcPct val="90000"/>
              </a:lnSpc>
            </a:pPr>
            <a:r>
              <a:rPr lang="ar-SA" sz="2400" dirty="0"/>
              <a:t> (لا علاقة للنجاح بما تكسبه في الحياة </a:t>
            </a:r>
            <a:r>
              <a:rPr lang="ar-SA" sz="2400" dirty="0" err="1"/>
              <a:t>او</a:t>
            </a:r>
            <a:r>
              <a:rPr lang="ar-SA" sz="2400" dirty="0"/>
              <a:t> تنجزه لنفسك النجاح هو ما تفعله </a:t>
            </a:r>
            <a:r>
              <a:rPr lang="ar-SA" sz="2400" dirty="0" err="1"/>
              <a:t>للاخرين</a:t>
            </a:r>
            <a:r>
              <a:rPr lang="ar-SA" sz="2400" dirty="0"/>
              <a:t> )</a:t>
            </a:r>
          </a:p>
          <a:p>
            <a:pPr>
              <a:lnSpc>
                <a:spcPct val="90000"/>
              </a:lnSpc>
            </a:pPr>
            <a:r>
              <a:rPr lang="ar-SA" sz="2400" dirty="0"/>
              <a:t> (المستقبل ينتمي </a:t>
            </a:r>
            <a:r>
              <a:rPr lang="ar-SA" sz="2400" dirty="0" err="1"/>
              <a:t>الى</a:t>
            </a:r>
            <a:r>
              <a:rPr lang="ar-SA" sz="2400" dirty="0"/>
              <a:t> هؤلاء اللذين يعدون له كل يوم)</a:t>
            </a:r>
          </a:p>
          <a:p>
            <a:pPr>
              <a:lnSpc>
                <a:spcPct val="90000"/>
              </a:lnSpc>
            </a:pPr>
            <a:r>
              <a:rPr lang="ar-SA" sz="2400" dirty="0"/>
              <a:t>السعادة ينبوع يتفجر من النفس لا غيث يهطل من السماء </a:t>
            </a:r>
          </a:p>
          <a:p>
            <a:pPr>
              <a:lnSpc>
                <a:spcPct val="90000"/>
              </a:lnSpc>
            </a:pPr>
            <a:r>
              <a:rPr lang="ar-SA" sz="2400" dirty="0" smtClean="0"/>
              <a:t> (الحياة </a:t>
            </a:r>
            <a:r>
              <a:rPr lang="ar-SA" sz="2400" dirty="0" err="1" smtClean="0"/>
              <a:t>اما</a:t>
            </a:r>
            <a:r>
              <a:rPr lang="ar-SA" sz="2400" dirty="0" smtClean="0"/>
              <a:t> </a:t>
            </a:r>
            <a:r>
              <a:rPr lang="ar-SA" sz="2400" dirty="0" err="1" smtClean="0"/>
              <a:t>ان</a:t>
            </a:r>
            <a:r>
              <a:rPr lang="ar-SA" sz="2400" dirty="0" smtClean="0"/>
              <a:t> تكون مغامرة جريئة </a:t>
            </a:r>
            <a:r>
              <a:rPr lang="ar-SA" sz="2400" dirty="0" err="1" smtClean="0"/>
              <a:t>او</a:t>
            </a:r>
            <a:r>
              <a:rPr lang="ar-SA" sz="2400" dirty="0" smtClean="0"/>
              <a:t> لا </a:t>
            </a:r>
            <a:r>
              <a:rPr lang="ar-SA" sz="2400" dirty="0" err="1" smtClean="0"/>
              <a:t>شئ</a:t>
            </a:r>
            <a:r>
              <a:rPr lang="ar-SA" sz="2400" dirty="0" smtClean="0"/>
              <a:t> )</a:t>
            </a:r>
          </a:p>
          <a:p>
            <a:pPr>
              <a:lnSpc>
                <a:spcPct val="90000"/>
              </a:lnSpc>
            </a:pPr>
            <a:r>
              <a:rPr lang="ar-SA" sz="2400" dirty="0" smtClean="0"/>
              <a:t> </a:t>
            </a:r>
            <a:r>
              <a:rPr lang="ar-SA" sz="2400" dirty="0"/>
              <a:t>(</a:t>
            </a:r>
            <a:r>
              <a:rPr lang="ar-SA" sz="2400" dirty="0" err="1"/>
              <a:t>اذا</a:t>
            </a:r>
            <a:r>
              <a:rPr lang="ar-SA" sz="2400" dirty="0"/>
              <a:t> لم تحاول </a:t>
            </a:r>
            <a:r>
              <a:rPr lang="ar-SA" sz="2400" dirty="0" err="1"/>
              <a:t>ان</a:t>
            </a:r>
            <a:r>
              <a:rPr lang="ar-SA" sz="2400" dirty="0"/>
              <a:t> تفعل </a:t>
            </a:r>
            <a:r>
              <a:rPr lang="ar-SA" sz="2400" dirty="0" err="1"/>
              <a:t>شى</a:t>
            </a:r>
            <a:r>
              <a:rPr lang="ar-SA" sz="2400" dirty="0"/>
              <a:t> ابعد من ما قد </a:t>
            </a:r>
            <a:r>
              <a:rPr lang="ar-SA" sz="2400" dirty="0" err="1"/>
              <a:t>اتقنته</a:t>
            </a:r>
            <a:r>
              <a:rPr lang="ar-SA" sz="2400" dirty="0"/>
              <a:t> فانك لا تتقدم </a:t>
            </a:r>
            <a:r>
              <a:rPr lang="ar-SA" sz="2400" dirty="0" err="1"/>
              <a:t>ابدا</a:t>
            </a:r>
            <a:r>
              <a:rPr lang="ar-SA" sz="2400" dirty="0"/>
              <a:t> )</a:t>
            </a:r>
          </a:p>
          <a:p>
            <a:pPr>
              <a:lnSpc>
                <a:spcPct val="90000"/>
              </a:lnSpc>
            </a:pPr>
            <a:r>
              <a:rPr lang="ar-SA" sz="2400" dirty="0"/>
              <a:t> (عندما </a:t>
            </a:r>
            <a:r>
              <a:rPr lang="ar-SA" sz="2400" dirty="0" err="1"/>
              <a:t>اقوم</a:t>
            </a:r>
            <a:r>
              <a:rPr lang="ar-SA" sz="2400" dirty="0"/>
              <a:t> ببناء فريق فاني ابحث دائما عن </a:t>
            </a:r>
            <a:r>
              <a:rPr lang="ar-SA" sz="2400" dirty="0" err="1"/>
              <a:t>اناس</a:t>
            </a:r>
            <a:r>
              <a:rPr lang="ar-SA" sz="2400" dirty="0"/>
              <a:t> يحبون الفوز </a:t>
            </a:r>
            <a:r>
              <a:rPr lang="ar-SA" sz="2400" dirty="0" err="1"/>
              <a:t>واذا</a:t>
            </a:r>
            <a:r>
              <a:rPr lang="ar-SA" sz="2400" dirty="0"/>
              <a:t> لم اعثر على </a:t>
            </a:r>
            <a:r>
              <a:rPr lang="ar-SA" sz="2400" dirty="0" err="1"/>
              <a:t>اي</a:t>
            </a:r>
            <a:r>
              <a:rPr lang="ar-SA" sz="2400" dirty="0"/>
              <a:t> منهم </a:t>
            </a:r>
            <a:r>
              <a:rPr lang="ar-SA" sz="2400" dirty="0" err="1"/>
              <a:t>فانني</a:t>
            </a:r>
            <a:r>
              <a:rPr lang="ar-SA" sz="2400" dirty="0"/>
              <a:t> ابحث عن </a:t>
            </a:r>
            <a:r>
              <a:rPr lang="ar-SA" sz="2400" dirty="0" err="1"/>
              <a:t>اناس</a:t>
            </a:r>
            <a:r>
              <a:rPr lang="ar-SA" sz="2400" dirty="0"/>
              <a:t> يكرهون الهزيمة</a:t>
            </a:r>
            <a:r>
              <a:rPr lang="ar-SA" sz="2400" dirty="0" smtClean="0"/>
              <a:t>)</a:t>
            </a:r>
          </a:p>
          <a:p>
            <a:pPr>
              <a:lnSpc>
                <a:spcPct val="90000"/>
              </a:lnSpc>
            </a:pPr>
            <a:r>
              <a:rPr lang="ar-SA" sz="2400" dirty="0" smtClean="0"/>
              <a:t>(</a:t>
            </a:r>
            <a:r>
              <a:rPr lang="ar-SA" sz="2400" dirty="0" err="1" smtClean="0"/>
              <a:t>الانسان</a:t>
            </a:r>
            <a:r>
              <a:rPr lang="ar-SA" sz="2400" dirty="0" smtClean="0"/>
              <a:t> السعيد هو الذي يفكر بأمور </a:t>
            </a:r>
            <a:r>
              <a:rPr lang="ar-SA" sz="2400" dirty="0" err="1" smtClean="0"/>
              <a:t>سعيده</a:t>
            </a:r>
            <a:r>
              <a:rPr lang="ar-SA" sz="2400" dirty="0" smtClean="0"/>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latin typeface="Times New Roman" pitchFamily="18" charset="0"/>
                <a:cs typeface="Times New Roman" pitchFamily="18" charset="0"/>
              </a:rPr>
              <a:t>الأخير يخسر</a:t>
            </a:r>
            <a:endParaRPr lang="ar-SA" dirty="0">
              <a:latin typeface="Times New Roman" pitchFamily="18" charset="0"/>
              <a:cs typeface="Times New Roman" pitchFamily="18" charset="0"/>
            </a:endParaRPr>
          </a:p>
        </p:txBody>
      </p:sp>
      <p:pic>
        <p:nvPicPr>
          <p:cNvPr id="4" name="Content Placeholder 3" descr="180px-Gluehlampe_01_KMJ"/>
          <p:cNvPicPr>
            <a:picLocks noGrp="1"/>
          </p:cNvPicPr>
          <p:nvPr>
            <p:ph idx="1"/>
          </p:nvPr>
        </p:nvPicPr>
        <p:blipFill>
          <a:blip r:embed="rId2" cstate="print"/>
          <a:srcRect/>
          <a:stretch>
            <a:fillRect/>
          </a:stretch>
        </p:blipFill>
        <p:spPr bwMode="auto">
          <a:xfrm>
            <a:off x="3143240" y="2571744"/>
            <a:ext cx="2857519" cy="371477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ar-SA" dirty="0" smtClean="0">
                <a:latin typeface="Times New Roman" pitchFamily="18" charset="0"/>
                <a:cs typeface="Times New Roman" pitchFamily="18" charset="0"/>
              </a:rPr>
              <a:t> السعادة</a:t>
            </a:r>
            <a:endParaRPr lang="ar-SA" dirty="0">
              <a:latin typeface="Times New Roman" pitchFamily="18" charset="0"/>
              <a:cs typeface="Times New Roman" pitchFamily="18" charset="0"/>
            </a:endParaRPr>
          </a:p>
        </p:txBody>
      </p:sp>
      <p:sp>
        <p:nvSpPr>
          <p:cNvPr id="13315" name="Rectangle 3"/>
          <p:cNvSpPr>
            <a:spLocks noGrp="1" noChangeArrowheads="1"/>
          </p:cNvSpPr>
          <p:nvPr>
            <p:ph idx="1"/>
          </p:nvPr>
        </p:nvSpPr>
        <p:spPr/>
        <p:txBody>
          <a:bodyPr>
            <a:normAutofit/>
          </a:bodyPr>
          <a:lstStyle/>
          <a:p>
            <a:pPr>
              <a:buFontTx/>
              <a:buNone/>
            </a:pPr>
            <a:r>
              <a:rPr lang="ar-SA" sz="2800" dirty="0"/>
              <a:t>  </a:t>
            </a:r>
            <a:endParaRPr lang="ar-SA" sz="2800" dirty="0" smtClean="0"/>
          </a:p>
          <a:p>
            <a:pPr>
              <a:buFontTx/>
              <a:buNone/>
            </a:pPr>
            <a:endParaRPr lang="ar-SA" sz="2800" dirty="0" smtClean="0"/>
          </a:p>
          <a:p>
            <a:pPr>
              <a:buFontTx/>
              <a:buNone/>
            </a:pPr>
            <a:r>
              <a:rPr lang="ar-SA" sz="2800" dirty="0" smtClean="0"/>
              <a:t>السعادة </a:t>
            </a:r>
            <a:r>
              <a:rPr lang="ar-SA" sz="2800" dirty="0"/>
              <a:t>حالة نفسية من مشاعر الراحة والطمأنينة </a:t>
            </a:r>
            <a:r>
              <a:rPr lang="ar-SA" sz="2800" dirty="0" err="1"/>
              <a:t>والرضى</a:t>
            </a:r>
            <a:r>
              <a:rPr lang="ar-SA" sz="2800" dirty="0"/>
              <a:t> عن النفس والقناعة بما كتب الله عز وجل وهي </a:t>
            </a:r>
            <a:r>
              <a:rPr lang="ar-SA" sz="2800" dirty="0" err="1"/>
              <a:t>اكثر</a:t>
            </a:r>
            <a:r>
              <a:rPr lang="ar-SA" sz="2800" dirty="0"/>
              <a:t> ميلا </a:t>
            </a:r>
            <a:r>
              <a:rPr lang="ar-SA" sz="2800" dirty="0" err="1"/>
              <a:t>الى</a:t>
            </a:r>
            <a:r>
              <a:rPr lang="ar-SA" sz="2800" dirty="0"/>
              <a:t> الديمومة والاستمرار في نفس </a:t>
            </a:r>
            <a:r>
              <a:rPr lang="ar-SA" sz="2800" dirty="0" err="1"/>
              <a:t>الانسان</a:t>
            </a:r>
            <a:r>
              <a:rPr lang="ar-SA" sz="2800" dirty="0"/>
              <a:t> </a:t>
            </a:r>
            <a:r>
              <a:rPr lang="ar-SA" sz="2800" dirty="0" err="1"/>
              <a:t>اجمالا</a:t>
            </a:r>
            <a:r>
              <a:rPr lang="ar-SA" sz="2800" dirty="0"/>
              <a:t> وتعد مؤشرا على مدى علاقته بربه وخالقه ورازقه </a:t>
            </a:r>
          </a:p>
          <a:p>
            <a:endParaRPr lang="en-US" sz="2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a:r>
              <a:rPr lang="ar-SA" dirty="0">
                <a:latin typeface="Times New Roman" pitchFamily="18" charset="0"/>
                <a:cs typeface="Times New Roman" pitchFamily="18" charset="0"/>
              </a:rPr>
              <a:t>وكل ذلك يتمثل في ثلاث محاور:</a:t>
            </a:r>
            <a:r>
              <a:rPr lang="en-US" dirty="0">
                <a:latin typeface="Times New Roman" pitchFamily="18" charset="0"/>
                <a:cs typeface="Times New Roman" pitchFamily="18" charset="0"/>
              </a:rPr>
              <a:t> </a:t>
            </a:r>
          </a:p>
        </p:txBody>
      </p:sp>
      <p:sp>
        <p:nvSpPr>
          <p:cNvPr id="15363" name="Rectangle 3"/>
          <p:cNvSpPr>
            <a:spLocks noGrp="1" noChangeArrowheads="1"/>
          </p:cNvSpPr>
          <p:nvPr>
            <p:ph type="body" idx="1"/>
          </p:nvPr>
        </p:nvSpPr>
        <p:spPr/>
        <p:txBody>
          <a:bodyPr>
            <a:normAutofit lnSpcReduction="10000"/>
          </a:bodyPr>
          <a:lstStyle/>
          <a:p>
            <a:pPr>
              <a:lnSpc>
                <a:spcPct val="90000"/>
              </a:lnSpc>
              <a:buNone/>
            </a:pPr>
            <a:r>
              <a:rPr lang="en-US" sz="2400" dirty="0"/>
              <a:t>-1. </a:t>
            </a:r>
            <a:r>
              <a:rPr lang="ar-SA" sz="2400" dirty="0"/>
              <a:t>إدراك الغاية من الوجود</a:t>
            </a:r>
            <a:r>
              <a:rPr lang="en-US" sz="2400" dirty="0"/>
              <a:t> : </a:t>
            </a:r>
            <a:br>
              <a:rPr lang="en-US" sz="2400" dirty="0"/>
            </a:br>
            <a:r>
              <a:rPr lang="ar-SA" sz="2400" dirty="0"/>
              <a:t>قال تعالى : "وما خلقت الجن والإنس إلا </a:t>
            </a:r>
            <a:r>
              <a:rPr lang="ar-SA" sz="2400" dirty="0" smtClean="0"/>
              <a:t>ليعبدون“</a:t>
            </a:r>
            <a:endParaRPr lang="en-US" sz="2400" dirty="0" smtClean="0"/>
          </a:p>
          <a:p>
            <a:pPr>
              <a:lnSpc>
                <a:spcPct val="90000"/>
              </a:lnSpc>
              <a:buNone/>
            </a:pPr>
            <a:r>
              <a:rPr lang="en-US" sz="2400" dirty="0"/>
              <a:t/>
            </a:r>
            <a:br>
              <a:rPr lang="en-US" sz="2400" dirty="0"/>
            </a:br>
            <a:r>
              <a:rPr lang="en-US" sz="2400" dirty="0"/>
              <a:t>2.</a:t>
            </a:r>
            <a:r>
              <a:rPr lang="ar-SA" sz="2400" dirty="0"/>
              <a:t>- </a:t>
            </a:r>
            <a:r>
              <a:rPr lang="ar-SA" sz="2400" dirty="0" err="1"/>
              <a:t>اسهاماتك</a:t>
            </a:r>
            <a:r>
              <a:rPr lang="ar-SA" sz="2400" dirty="0"/>
              <a:t> </a:t>
            </a:r>
            <a:r>
              <a:rPr lang="ar-SA" sz="2400" dirty="0" err="1"/>
              <a:t>وعطاءاتك</a:t>
            </a:r>
            <a:r>
              <a:rPr lang="ar-SA" sz="2400" dirty="0"/>
              <a:t> للآخرين</a:t>
            </a:r>
            <a:r>
              <a:rPr lang="en-US" sz="2400" dirty="0"/>
              <a:t> : </a:t>
            </a:r>
            <a:br>
              <a:rPr lang="en-US" sz="2400" dirty="0"/>
            </a:br>
            <a:r>
              <a:rPr lang="ar-SA" sz="2400" dirty="0"/>
              <a:t>أي ماذا قدمت </a:t>
            </a:r>
            <a:r>
              <a:rPr lang="ar-SA" sz="2400" dirty="0" err="1"/>
              <a:t>للأخرين</a:t>
            </a:r>
            <a:r>
              <a:rPr lang="ar-SA" sz="2400" dirty="0"/>
              <a:t> من خلال حياتك </a:t>
            </a:r>
            <a:r>
              <a:rPr lang="en-US" sz="2400" dirty="0"/>
              <a:t/>
            </a:r>
            <a:br>
              <a:rPr lang="en-US" sz="2400" dirty="0"/>
            </a:br>
            <a:r>
              <a:rPr lang="ar-SA" sz="2400" dirty="0"/>
              <a:t>أي هل ساعدت في نشر الخير ,هل أسهمت في إعمار الأرض وكنت خير خليفة لله عز وجل</a:t>
            </a:r>
            <a:r>
              <a:rPr lang="en-US" sz="2400" dirty="0"/>
              <a:t> </a:t>
            </a:r>
            <a:endParaRPr lang="en-US" sz="2400" dirty="0" smtClean="0"/>
          </a:p>
          <a:p>
            <a:pPr>
              <a:lnSpc>
                <a:spcPct val="90000"/>
              </a:lnSpc>
              <a:buNone/>
            </a:pPr>
            <a:r>
              <a:rPr lang="en-US" sz="2400" dirty="0" smtClean="0"/>
              <a:t>.</a:t>
            </a:r>
            <a:r>
              <a:rPr lang="en-US" sz="2400" dirty="0"/>
              <a:t/>
            </a:r>
            <a:br>
              <a:rPr lang="en-US" sz="2400" dirty="0"/>
            </a:br>
            <a:r>
              <a:rPr lang="en-US" sz="2400" dirty="0"/>
              <a:t>-3. </a:t>
            </a:r>
            <a:r>
              <a:rPr lang="ar-SA" sz="2400" dirty="0"/>
              <a:t>أما الجذر الثالث فيتمثل في المركزية</a:t>
            </a:r>
            <a:r>
              <a:rPr lang="en-US" sz="2400" dirty="0"/>
              <a:t> :</a:t>
            </a:r>
            <a:br>
              <a:rPr lang="en-US" sz="2400" dirty="0"/>
            </a:br>
            <a:r>
              <a:rPr lang="ar-SA" sz="2400" dirty="0"/>
              <a:t>أمانتك</a:t>
            </a:r>
            <a:r>
              <a:rPr lang="en-US" sz="2400" dirty="0"/>
              <a:t> ,</a:t>
            </a:r>
            <a:r>
              <a:rPr lang="ar-SA" sz="2400" dirty="0"/>
              <a:t>حكمتك</a:t>
            </a:r>
            <a:r>
              <a:rPr lang="en-US" sz="2400" dirty="0"/>
              <a:t> ,</a:t>
            </a:r>
            <a:r>
              <a:rPr lang="ar-SA" sz="2400" dirty="0"/>
              <a:t>توجهاتك</a:t>
            </a:r>
            <a:r>
              <a:rPr lang="en-US" sz="2400" dirty="0"/>
              <a:t> ,</a:t>
            </a:r>
            <a:r>
              <a:rPr lang="ar-SA" sz="2400" dirty="0"/>
              <a:t>قوتك</a:t>
            </a:r>
            <a:r>
              <a:rPr lang="en-US" sz="2400" dirty="0"/>
              <a:t> </a:t>
            </a:r>
            <a:br>
              <a:rPr lang="en-US" sz="2400" dirty="0"/>
            </a:br>
            <a:r>
              <a:rPr lang="ar-SA" sz="2400" dirty="0"/>
              <a:t>أي ما هي المركزية التي تسير عليها هل حددت لنفسك مركزية تعيش عليها ومن أجلها </a:t>
            </a:r>
            <a:r>
              <a:rPr lang="ar-SA" sz="2400" dirty="0" err="1"/>
              <a:t>وبها</a:t>
            </a:r>
            <a:r>
              <a:rPr lang="ar-SA" sz="2400" dirty="0"/>
              <a:t> أم أنك اتبعت مركزيات مؤقتة تنتهي بمرور الزمن عليها</a:t>
            </a:r>
            <a:r>
              <a:rPr lang="en-US" sz="2400" dirty="0"/>
              <a:t> .. </a:t>
            </a:r>
            <a:br>
              <a:rPr lang="en-US" sz="2400" dirty="0"/>
            </a:br>
            <a:r>
              <a:rPr lang="en-US" sz="2400" dirty="0"/>
              <a:t/>
            </a:r>
            <a:br>
              <a:rPr lang="en-US" sz="2400" dirty="0"/>
            </a:br>
            <a:endParaRPr lang="en-US" sz="24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684213" y="2924175"/>
            <a:ext cx="7772400" cy="1160463"/>
          </a:xfrm>
        </p:spPr>
        <p:txBody>
          <a:bodyPr/>
          <a:lstStyle/>
          <a:p>
            <a:pPr>
              <a:buFontTx/>
              <a:buNone/>
            </a:pPr>
            <a:r>
              <a:rPr lang="ar-SA" sz="4000"/>
              <a:t>اذا فهي باختصار شعور الانسان بتحقيق رسالته</a:t>
            </a:r>
            <a:endParaRPr lang="en-US" sz="40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p:txBody>
          <a:bodyPr/>
          <a:lstStyle/>
          <a:p>
            <a:pPr>
              <a:buFontTx/>
              <a:buNone/>
            </a:pPr>
            <a:r>
              <a:rPr lang="ar-SA" dirty="0"/>
              <a:t>النجاح هو تحقيق انجازات محددة يرى </a:t>
            </a:r>
            <a:r>
              <a:rPr lang="ar-SA" dirty="0" err="1"/>
              <a:t>اثرها</a:t>
            </a:r>
            <a:r>
              <a:rPr lang="ar-SA" dirty="0"/>
              <a:t> واضحا في حياة </a:t>
            </a:r>
            <a:r>
              <a:rPr lang="ar-SA" dirty="0" err="1"/>
              <a:t>الانسان</a:t>
            </a:r>
            <a:r>
              <a:rPr lang="ar-SA" dirty="0"/>
              <a:t> على المستوى الشخصي </a:t>
            </a:r>
            <a:r>
              <a:rPr lang="ar-SA" dirty="0" err="1"/>
              <a:t>والاسري</a:t>
            </a:r>
            <a:r>
              <a:rPr lang="ar-SA" dirty="0"/>
              <a:t> وعلى المستوى الاجتماعي والوظيفي </a:t>
            </a:r>
            <a:r>
              <a:rPr lang="ar-SA" dirty="0" err="1"/>
              <a:t>او</a:t>
            </a:r>
            <a:r>
              <a:rPr lang="ar-SA" dirty="0"/>
              <a:t> المهني..</a:t>
            </a:r>
          </a:p>
          <a:p>
            <a:pPr>
              <a:buFontTx/>
              <a:buNone/>
            </a:pPr>
            <a:endParaRPr lang="ar-SA" dirty="0"/>
          </a:p>
          <a:p>
            <a:pPr>
              <a:buFontTx/>
              <a:buNone/>
            </a:pPr>
            <a:r>
              <a:rPr lang="ar-SA" b="1" u="sng" dirty="0"/>
              <a:t>النجاح هو منظومة تكامل على كل </a:t>
            </a:r>
            <a:r>
              <a:rPr lang="ar-SA" b="1" u="sng" dirty="0" err="1"/>
              <a:t>الاصعدة</a:t>
            </a:r>
            <a:r>
              <a:rPr lang="ar-SA" b="1" u="sng" dirty="0"/>
              <a:t> الحياتية يعني باختصار الارتقاء والقدرة على تحقيق نموذج للمثالية في شتى مجالات الحياة</a:t>
            </a:r>
            <a:endParaRPr lang="en-US" b="1" u="sng" dirty="0"/>
          </a:p>
        </p:txBody>
      </p:sp>
      <p:sp>
        <p:nvSpPr>
          <p:cNvPr id="16389" name="Rectangle 5"/>
          <p:cNvSpPr>
            <a:spLocks noGrp="1" noChangeArrowheads="1"/>
          </p:cNvSpPr>
          <p:nvPr>
            <p:ph type="title"/>
          </p:nvPr>
        </p:nvSpPr>
        <p:spPr/>
        <p:txBody>
          <a:bodyPr/>
          <a:lstStyle/>
          <a:p>
            <a:pPr algn="ctr"/>
            <a:r>
              <a:rPr lang="ar-SA" dirty="0">
                <a:latin typeface="Times New Roman" pitchFamily="18" charset="0"/>
                <a:cs typeface="Times New Roman" pitchFamily="18" charset="0"/>
              </a:rPr>
              <a:t>النجاح:</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p:txBody>
          <a:bodyPr/>
          <a:lstStyle/>
          <a:p>
            <a:r>
              <a:rPr lang="ar-SA" dirty="0" smtClean="0"/>
              <a:t>إذاً فالنجاح هو </a:t>
            </a:r>
            <a:r>
              <a:rPr lang="ar-SA" dirty="0"/>
              <a:t>تحقيق </a:t>
            </a:r>
            <a:r>
              <a:rPr lang="ar-SA" dirty="0" err="1"/>
              <a:t>الانسان</a:t>
            </a:r>
            <a:r>
              <a:rPr lang="ar-SA" dirty="0"/>
              <a:t> لرؤيته</a:t>
            </a:r>
          </a:p>
          <a:p>
            <a:endParaRPr lang="ar-SA" dirty="0"/>
          </a:p>
        </p:txBody>
      </p:sp>
      <p:pic>
        <p:nvPicPr>
          <p:cNvPr id="3" name="Picture 3" descr="CART0844"/>
          <p:cNvPicPr>
            <a:picLocks noChangeAspect="1" noChangeArrowheads="1"/>
          </p:cNvPicPr>
          <p:nvPr/>
        </p:nvPicPr>
        <p:blipFill>
          <a:blip r:embed="rId2" cstate="print"/>
          <a:srcRect/>
          <a:stretch>
            <a:fillRect/>
          </a:stretch>
        </p:blipFill>
        <p:spPr bwMode="auto">
          <a:xfrm>
            <a:off x="1071538" y="2857496"/>
            <a:ext cx="2725737" cy="3011488"/>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884390"/>
            <a:ext cx="8229600" cy="1143000"/>
          </a:xfrm>
        </p:spPr>
        <p:txBody>
          <a:bodyPr/>
          <a:lstStyle/>
          <a:p>
            <a:pPr algn="ctr"/>
            <a:r>
              <a:rPr lang="ar-SA" dirty="0" smtClean="0"/>
              <a:t>نماذج عن أشخاص قادهم طموحهم إلى النجاح</a:t>
            </a:r>
            <a:endParaRPr lang="ar-SA" dirty="0"/>
          </a:p>
        </p:txBody>
      </p:sp>
      <p:sp>
        <p:nvSpPr>
          <p:cNvPr id="4" name="إطار 3"/>
          <p:cNvSpPr/>
          <p:nvPr/>
        </p:nvSpPr>
        <p:spPr>
          <a:xfrm>
            <a:off x="214282" y="2214554"/>
            <a:ext cx="8715436" cy="2643206"/>
          </a:xfrm>
          <a:prstGeom prst="frame">
            <a:avLst>
              <a:gd name="adj1" fmla="val 8430"/>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bn2.google.com/images?q=tbn:QfMuwg2acLYTHM:http://www.hinduonnet.com/thehindu/mp/2007/09/29/images/2007092951560101.jpg">
            <a:hlinkClick r:id="rId2"/>
          </p:cNvPr>
          <p:cNvPicPr>
            <a:picLocks noChangeAspect="1" noChangeArrowheads="1"/>
          </p:cNvPicPr>
          <p:nvPr/>
        </p:nvPicPr>
        <p:blipFill>
          <a:blip r:embed="rId3" cstate="print"/>
          <a:srcRect/>
          <a:stretch>
            <a:fillRect/>
          </a:stretch>
        </p:blipFill>
        <p:spPr bwMode="auto">
          <a:xfrm>
            <a:off x="214313" y="214313"/>
            <a:ext cx="2357437"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ttp://tbn2.google.com/images?q=tbn:Kx9mMRmHnFjJ8M:http://rajspace.net/rajiv/blog/data/images/SabeerBhatia.jpg">
            <a:hlinkClick r:id="rId4"/>
          </p:cNvPr>
          <p:cNvPicPr>
            <a:picLocks noChangeAspect="1" noChangeArrowheads="1"/>
          </p:cNvPicPr>
          <p:nvPr/>
        </p:nvPicPr>
        <p:blipFill>
          <a:blip r:embed="rId5" cstate="print"/>
          <a:srcRect/>
          <a:stretch>
            <a:fillRect/>
          </a:stretch>
        </p:blipFill>
        <p:spPr bwMode="auto">
          <a:xfrm>
            <a:off x="6357938" y="3982851"/>
            <a:ext cx="2571750" cy="2644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http://tbn0.google.com/images?q=tbn:VKgQLRmHHEVARM:http://news.softpedia.com/images/news2/Microsoft-ii-pregateste-un-face-lift-lui-Hotmail-2.jpg">
            <a:hlinkClick r:id="rId6"/>
          </p:cNvPr>
          <p:cNvPicPr>
            <a:picLocks noChangeAspect="1" noChangeArrowheads="1"/>
          </p:cNvPicPr>
          <p:nvPr/>
        </p:nvPicPr>
        <p:blipFill>
          <a:blip r:embed="rId7" cstate="print"/>
          <a:srcRect/>
          <a:stretch>
            <a:fillRect/>
          </a:stretch>
        </p:blipFill>
        <p:spPr bwMode="auto">
          <a:xfrm>
            <a:off x="2786063" y="3982851"/>
            <a:ext cx="3357562" cy="2643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8" descr="http://tbn0.google.com/images?q=tbn:gVLwuEwCWuZmDM:http://www.jeddahedu.gov.sa/pic/24ffd6ea-64cf-46b3-a1b6-23a0291c596b.bmp">
            <a:hlinkClick r:id="rId8"/>
          </p:cNvPr>
          <p:cNvPicPr>
            <a:picLocks noChangeAspect="1" noChangeArrowheads="1"/>
          </p:cNvPicPr>
          <p:nvPr/>
        </p:nvPicPr>
        <p:blipFill>
          <a:blip r:embed="rId9" cstate="print"/>
          <a:srcRect/>
          <a:stretch>
            <a:fillRect/>
          </a:stretch>
        </p:blipFill>
        <p:spPr bwMode="auto">
          <a:xfrm>
            <a:off x="214313" y="2085135"/>
            <a:ext cx="2357437" cy="17414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2" descr="http://tbn0.google.com/images?q=tbn:kQis3EpXhePzYM:http://www.moeforum.net/vb1/uploaded/27766_1162539077.jpg">
            <a:hlinkClick r:id="rId10"/>
          </p:cNvPr>
          <p:cNvPicPr>
            <a:picLocks noChangeAspect="1" noChangeArrowheads="1"/>
          </p:cNvPicPr>
          <p:nvPr/>
        </p:nvPicPr>
        <p:blipFill>
          <a:blip r:embed="rId11" cstate="print"/>
          <a:srcRect/>
          <a:stretch>
            <a:fillRect/>
          </a:stretch>
        </p:blipFill>
        <p:spPr bwMode="auto">
          <a:xfrm>
            <a:off x="214313" y="3982851"/>
            <a:ext cx="2357437" cy="2711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مستطيل 8"/>
          <p:cNvSpPr/>
          <p:nvPr/>
        </p:nvSpPr>
        <p:spPr>
          <a:xfrm>
            <a:off x="4572032" y="642918"/>
            <a:ext cx="4572000" cy="1532727"/>
          </a:xfrm>
          <a:prstGeom prst="rect">
            <a:avLst/>
          </a:prstGeom>
        </p:spPr>
        <p:txBody>
          <a:bodyPr>
            <a:spAutoFit/>
          </a:bodyPr>
          <a:lstStyle/>
          <a:p>
            <a:pPr fontAlgn="auto">
              <a:spcBef>
                <a:spcPct val="20000"/>
              </a:spcBef>
              <a:spcAft>
                <a:spcPts val="0"/>
              </a:spcAft>
              <a:buFont typeface="Arial" pitchFamily="34" charset="0"/>
              <a:buNone/>
              <a:defRPr/>
            </a:pPr>
            <a:r>
              <a:rPr lang="ar-SA" sz="2400" b="1" u="sng" dirty="0">
                <a:solidFill>
                  <a:srgbClr val="002060"/>
                </a:solidFill>
              </a:rPr>
              <a:t>صــــابـر </a:t>
            </a:r>
            <a:r>
              <a:rPr lang="ar-SA" sz="2400" b="1" u="sng" dirty="0" err="1">
                <a:solidFill>
                  <a:srgbClr val="002060"/>
                </a:solidFill>
              </a:rPr>
              <a:t>باتيـــــــــــا</a:t>
            </a:r>
            <a:endParaRPr lang="ar-SA" sz="2400" b="1" u="sng" dirty="0">
              <a:solidFill>
                <a:srgbClr val="002060"/>
              </a:solidFill>
            </a:endParaRPr>
          </a:p>
          <a:p>
            <a:pPr fontAlgn="auto">
              <a:spcBef>
                <a:spcPct val="20000"/>
              </a:spcBef>
              <a:spcAft>
                <a:spcPts val="0"/>
              </a:spcAft>
              <a:buFont typeface="Arial" pitchFamily="34" charset="0"/>
              <a:buNone/>
              <a:defRPr/>
            </a:pPr>
            <a:endParaRPr lang="ar-SA" sz="400" dirty="0">
              <a:solidFill>
                <a:srgbClr val="002060"/>
              </a:solidFill>
            </a:endParaRPr>
          </a:p>
          <a:p>
            <a:pPr fontAlgn="auto">
              <a:spcBef>
                <a:spcPct val="20000"/>
              </a:spcBef>
              <a:spcAft>
                <a:spcPts val="0"/>
              </a:spcAft>
              <a:buFont typeface="Arial" pitchFamily="34" charset="0"/>
              <a:buNone/>
              <a:defRPr/>
            </a:pPr>
            <a:r>
              <a:rPr lang="ar-SA" dirty="0">
                <a:solidFill>
                  <a:srgbClr val="002060"/>
                </a:solidFill>
              </a:rPr>
              <a:t> هندي مسلم هو مخترع </a:t>
            </a:r>
            <a:r>
              <a:rPr lang="ar-SA" dirty="0" err="1">
                <a:solidFill>
                  <a:srgbClr val="002060"/>
                </a:solidFill>
              </a:rPr>
              <a:t>الهوتميل</a:t>
            </a:r>
            <a:endParaRPr lang="ar-SA" dirty="0">
              <a:solidFill>
                <a:srgbClr val="002060"/>
              </a:solidFill>
            </a:endParaRPr>
          </a:p>
          <a:p>
            <a:pPr fontAlgn="auto">
              <a:spcBef>
                <a:spcPct val="20000"/>
              </a:spcBef>
              <a:spcAft>
                <a:spcPts val="0"/>
              </a:spcAft>
              <a:buFont typeface="Arial" pitchFamily="34" charset="0"/>
              <a:buNone/>
              <a:defRPr/>
            </a:pPr>
            <a:r>
              <a:rPr lang="ar-SA" dirty="0">
                <a:solidFill>
                  <a:srgbClr val="002060"/>
                </a:solidFill>
              </a:rPr>
              <a:t>الذي يساعد على التواصل ولا غنى</a:t>
            </a:r>
          </a:p>
          <a:p>
            <a:pPr fontAlgn="auto">
              <a:spcBef>
                <a:spcPct val="20000"/>
              </a:spcBef>
              <a:spcAft>
                <a:spcPts val="0"/>
              </a:spcAft>
              <a:buFont typeface="Arial" pitchFamily="34" charset="0"/>
              <a:buNone/>
              <a:defRPr/>
            </a:pPr>
            <a:r>
              <a:rPr lang="ar-SA" dirty="0">
                <a:solidFill>
                  <a:srgbClr val="002060"/>
                </a:solidFill>
              </a:rPr>
              <a:t>عنه في أي مكان في هذه الأيام.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5357818" y="2380121"/>
            <a:ext cx="3500462" cy="3429024"/>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a:endParaRPr lang="ar-SA"/>
          </a:p>
        </p:txBody>
      </p:sp>
      <p:sp>
        <p:nvSpPr>
          <p:cNvPr id="5" name="تمرير أفقي 4"/>
          <p:cNvSpPr/>
          <p:nvPr/>
        </p:nvSpPr>
        <p:spPr>
          <a:xfrm>
            <a:off x="1071538" y="432807"/>
            <a:ext cx="7072362" cy="1143008"/>
          </a:xfrm>
          <a:prstGeom prst="horizontalScroll">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a:p>
        </p:txBody>
      </p:sp>
      <p:sp>
        <p:nvSpPr>
          <p:cNvPr id="2" name="عنوان 1"/>
          <p:cNvSpPr>
            <a:spLocks noGrp="1"/>
          </p:cNvSpPr>
          <p:nvPr>
            <p:ph type="title"/>
          </p:nvPr>
        </p:nvSpPr>
        <p:spPr>
          <a:xfrm>
            <a:off x="500063" y="857250"/>
            <a:ext cx="8229600" cy="1143000"/>
          </a:xfrm>
        </p:spPr>
        <p:txBody>
          <a:bodyPr>
            <a:normAutofit fontScale="90000"/>
          </a:bodyPr>
          <a:lstStyle/>
          <a:p>
            <a:pPr algn="ctr" fontAlgn="auto">
              <a:spcAft>
                <a:spcPts val="0"/>
              </a:spcAft>
              <a:defRPr/>
            </a:pPr>
            <a:r>
              <a:rPr lang="ar-SA" dirty="0" smtClean="0">
                <a:solidFill>
                  <a:schemeClr val="accent1"/>
                </a:solidFill>
                <a:latin typeface="Times New Roman" pitchFamily="18" charset="0"/>
                <a:cs typeface="Times New Roman" pitchFamily="18" charset="0"/>
              </a:rPr>
              <a:t>من أسباب فشل الخطة </a:t>
            </a:r>
            <a:r>
              <a:rPr lang="ar-SA" dirty="0" err="1" smtClean="0">
                <a:solidFill>
                  <a:schemeClr val="accent1"/>
                </a:solidFill>
                <a:latin typeface="Times New Roman" pitchFamily="18" charset="0"/>
                <a:cs typeface="Times New Roman" pitchFamily="18" charset="0"/>
              </a:rPr>
              <a:t>الاستراتيجية</a:t>
            </a:r>
            <a:r>
              <a:rPr lang="ar-SA" dirty="0" smtClean="0">
                <a:solidFill>
                  <a:schemeClr val="accent1"/>
                </a:solidFill>
                <a:latin typeface="Times New Roman" pitchFamily="18" charset="0"/>
                <a:cs typeface="Times New Roman" pitchFamily="18" charset="0"/>
              </a:rPr>
              <a:t>  </a:t>
            </a:r>
            <a:br>
              <a:rPr lang="ar-SA" dirty="0" smtClean="0">
                <a:solidFill>
                  <a:schemeClr val="accent1"/>
                </a:solidFill>
                <a:latin typeface="Times New Roman" pitchFamily="18" charset="0"/>
                <a:cs typeface="Times New Roman" pitchFamily="18" charset="0"/>
              </a:rPr>
            </a:br>
            <a:endParaRPr lang="ar-SA" dirty="0">
              <a:solidFill>
                <a:schemeClr val="accent1"/>
              </a:solidFill>
              <a:latin typeface="Times New Roman" pitchFamily="18" charset="0"/>
              <a:cs typeface="Times New Roman" pitchFamily="18" charset="0"/>
            </a:endParaRPr>
          </a:p>
        </p:txBody>
      </p:sp>
      <p:sp>
        <p:nvSpPr>
          <p:cNvPr id="9219" name="عنصر نائب للمحتوى 2"/>
          <p:cNvSpPr>
            <a:spLocks noGrp="1"/>
          </p:cNvSpPr>
          <p:nvPr>
            <p:ph idx="1"/>
          </p:nvPr>
        </p:nvSpPr>
        <p:spPr>
          <a:xfrm>
            <a:off x="5643570" y="2620707"/>
            <a:ext cx="3043230" cy="3103553"/>
          </a:xfrm>
        </p:spPr>
        <p:txBody>
          <a:bodyPr/>
          <a:lstStyle/>
          <a:p>
            <a:r>
              <a:rPr lang="ar-SA" smtClean="0"/>
              <a:t>قلة التركيز </a:t>
            </a:r>
          </a:p>
          <a:p>
            <a:endParaRPr lang="ar-SA" smtClean="0"/>
          </a:p>
          <a:p>
            <a:r>
              <a:rPr lang="ar-SA" smtClean="0"/>
              <a:t>فقدان التكتيك</a:t>
            </a:r>
          </a:p>
          <a:p>
            <a:endParaRPr lang="ar-SA" smtClean="0"/>
          </a:p>
          <a:p>
            <a:r>
              <a:rPr lang="ar-SA" smtClean="0"/>
              <a:t>محدودية المدى</a:t>
            </a:r>
          </a:p>
        </p:txBody>
      </p:sp>
      <p:pic>
        <p:nvPicPr>
          <p:cNvPr id="9220" name="Picture 2" descr="G:\frustrated1.jpg"/>
          <p:cNvPicPr>
            <a:picLocks noChangeAspect="1" noChangeArrowheads="1"/>
          </p:cNvPicPr>
          <p:nvPr/>
        </p:nvPicPr>
        <p:blipFill>
          <a:blip r:embed="rId2" cstate="print"/>
          <a:srcRect/>
          <a:stretch>
            <a:fillRect/>
          </a:stretch>
        </p:blipFill>
        <p:spPr bwMode="auto">
          <a:xfrm>
            <a:off x="357158" y="2357438"/>
            <a:ext cx="3214688" cy="34115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4572032" y="642918"/>
            <a:ext cx="4572000" cy="1126462"/>
          </a:xfrm>
          <a:prstGeom prst="rect">
            <a:avLst/>
          </a:prstGeom>
        </p:spPr>
        <p:txBody>
          <a:bodyPr>
            <a:spAutoFit/>
          </a:bodyPr>
          <a:lstStyle/>
          <a:p>
            <a:pPr fontAlgn="auto">
              <a:spcBef>
                <a:spcPct val="20000"/>
              </a:spcBef>
              <a:spcAft>
                <a:spcPts val="0"/>
              </a:spcAft>
              <a:buFont typeface="Arial" pitchFamily="34" charset="0"/>
              <a:buNone/>
              <a:defRPr/>
            </a:pPr>
            <a:r>
              <a:rPr lang="ar-SA" sz="2400" b="1" u="sng" dirty="0" err="1" smtClean="0">
                <a:solidFill>
                  <a:srgbClr val="002060"/>
                </a:solidFill>
              </a:rPr>
              <a:t>انغفارد</a:t>
            </a:r>
            <a:r>
              <a:rPr lang="ar-SA" sz="2400" b="1" u="sng" dirty="0" smtClean="0">
                <a:solidFill>
                  <a:srgbClr val="002060"/>
                </a:solidFill>
              </a:rPr>
              <a:t> </a:t>
            </a:r>
            <a:r>
              <a:rPr lang="ar-SA" sz="2400" b="1" u="sng" dirty="0" err="1" smtClean="0">
                <a:solidFill>
                  <a:srgbClr val="002060"/>
                </a:solidFill>
              </a:rPr>
              <a:t>كامبارد</a:t>
            </a:r>
            <a:r>
              <a:rPr lang="ar-SA" sz="2400" b="1" u="sng" dirty="0" smtClean="0">
                <a:solidFill>
                  <a:srgbClr val="002060"/>
                </a:solidFill>
              </a:rPr>
              <a:t> </a:t>
            </a:r>
          </a:p>
          <a:p>
            <a:pPr fontAlgn="auto">
              <a:spcBef>
                <a:spcPct val="20000"/>
              </a:spcBef>
              <a:spcAft>
                <a:spcPts val="0"/>
              </a:spcAft>
              <a:buFont typeface="Arial" pitchFamily="34" charset="0"/>
              <a:buNone/>
              <a:defRPr/>
            </a:pPr>
            <a:r>
              <a:rPr lang="ar-SA" dirty="0" smtClean="0">
                <a:solidFill>
                  <a:srgbClr val="002060"/>
                </a:solidFill>
              </a:rPr>
              <a:t> السويدي بائع الكبريت الذي </a:t>
            </a:r>
            <a:r>
              <a:rPr lang="ar-SA" dirty="0" err="1" smtClean="0">
                <a:solidFill>
                  <a:srgbClr val="002060"/>
                </a:solidFill>
              </a:rPr>
              <a:t>اصبح</a:t>
            </a:r>
            <a:r>
              <a:rPr lang="ar-SA" dirty="0" smtClean="0">
                <a:solidFill>
                  <a:srgbClr val="002060"/>
                </a:solidFill>
              </a:rPr>
              <a:t> من </a:t>
            </a:r>
            <a:r>
              <a:rPr lang="ar-SA" dirty="0" err="1" smtClean="0">
                <a:solidFill>
                  <a:srgbClr val="002060"/>
                </a:solidFill>
              </a:rPr>
              <a:t>اثرياء</a:t>
            </a:r>
            <a:r>
              <a:rPr lang="ar-SA" dirty="0" smtClean="0">
                <a:solidFill>
                  <a:srgbClr val="002060"/>
                </a:solidFill>
              </a:rPr>
              <a:t> العالم</a:t>
            </a:r>
          </a:p>
          <a:p>
            <a:pPr fontAlgn="auto">
              <a:spcBef>
                <a:spcPct val="20000"/>
              </a:spcBef>
              <a:spcAft>
                <a:spcPts val="0"/>
              </a:spcAft>
              <a:buFont typeface="Arial" pitchFamily="34" charset="0"/>
              <a:buNone/>
              <a:defRPr/>
            </a:pPr>
            <a:r>
              <a:rPr lang="ar-SA" dirty="0" smtClean="0">
                <a:solidFill>
                  <a:srgbClr val="002060"/>
                </a:solidFill>
              </a:rPr>
              <a:t>مالك شركة </a:t>
            </a:r>
            <a:r>
              <a:rPr lang="en-US" dirty="0" smtClean="0">
                <a:solidFill>
                  <a:srgbClr val="002060"/>
                </a:solidFill>
              </a:rPr>
              <a:t>IKEA</a:t>
            </a:r>
            <a:r>
              <a:rPr lang="ar-SA" dirty="0" smtClean="0">
                <a:solidFill>
                  <a:srgbClr val="002060"/>
                </a:solidFill>
              </a:rPr>
              <a:t>  .  </a:t>
            </a:r>
            <a:endParaRPr lang="ar-SA" dirty="0">
              <a:solidFill>
                <a:srgbClr val="002060"/>
              </a:solidFill>
            </a:endParaRPr>
          </a:p>
        </p:txBody>
      </p:sp>
      <p:pic>
        <p:nvPicPr>
          <p:cNvPr id="5" name="صورة 4" descr="ikea.jpg"/>
          <p:cNvPicPr>
            <a:picLocks noChangeAspect="1"/>
          </p:cNvPicPr>
          <p:nvPr/>
        </p:nvPicPr>
        <p:blipFill>
          <a:blip r:embed="rId2" cstate="print"/>
          <a:stretch>
            <a:fillRect/>
          </a:stretch>
        </p:blipFill>
        <p:spPr>
          <a:xfrm>
            <a:off x="660560" y="4143380"/>
            <a:ext cx="3125622" cy="22860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5" descr="IK-13.jpg"/>
          <p:cNvPicPr>
            <a:picLocks noChangeAspect="1"/>
          </p:cNvPicPr>
          <p:nvPr/>
        </p:nvPicPr>
        <p:blipFill>
          <a:blip r:embed="rId3" cstate="print"/>
          <a:stretch>
            <a:fillRect/>
          </a:stretch>
        </p:blipFill>
        <p:spPr>
          <a:xfrm>
            <a:off x="653297" y="832319"/>
            <a:ext cx="3048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descr="ikea354x354.jpg"/>
          <p:cNvPicPr>
            <a:picLocks noChangeAspect="1"/>
          </p:cNvPicPr>
          <p:nvPr/>
        </p:nvPicPr>
        <p:blipFill>
          <a:blip r:embed="rId4" cstate="print"/>
          <a:stretch>
            <a:fillRect/>
          </a:stretch>
        </p:blipFill>
        <p:spPr>
          <a:xfrm>
            <a:off x="5143504" y="3143248"/>
            <a:ext cx="337185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4572032" y="785794"/>
            <a:ext cx="4572000" cy="1458861"/>
          </a:xfrm>
          <a:prstGeom prst="rect">
            <a:avLst/>
          </a:prstGeom>
        </p:spPr>
        <p:txBody>
          <a:bodyPr>
            <a:spAutoFit/>
          </a:bodyPr>
          <a:lstStyle/>
          <a:p>
            <a:pPr fontAlgn="auto">
              <a:spcBef>
                <a:spcPct val="20000"/>
              </a:spcBef>
              <a:spcAft>
                <a:spcPts val="0"/>
              </a:spcAft>
              <a:buFont typeface="Arial" pitchFamily="34" charset="0"/>
              <a:buNone/>
              <a:defRPr/>
            </a:pPr>
            <a:r>
              <a:rPr lang="ar-SA" sz="2400" b="1" u="sng" dirty="0" err="1" smtClean="0">
                <a:solidFill>
                  <a:srgbClr val="002060"/>
                </a:solidFill>
              </a:rPr>
              <a:t>عبدالعزيز</a:t>
            </a:r>
            <a:r>
              <a:rPr lang="ar-SA" sz="2400" b="1" u="sng" dirty="0" smtClean="0">
                <a:solidFill>
                  <a:srgbClr val="002060"/>
                </a:solidFill>
              </a:rPr>
              <a:t> </a:t>
            </a:r>
            <a:r>
              <a:rPr lang="ar-SA" sz="2400" b="1" u="sng" dirty="0" err="1" smtClean="0">
                <a:solidFill>
                  <a:srgbClr val="002060"/>
                </a:solidFill>
              </a:rPr>
              <a:t>العنزي</a:t>
            </a:r>
            <a:endParaRPr lang="ar-SA" sz="2400" b="1" u="sng" dirty="0" smtClean="0">
              <a:solidFill>
                <a:srgbClr val="002060"/>
              </a:solidFill>
            </a:endParaRPr>
          </a:p>
          <a:p>
            <a:pPr fontAlgn="auto">
              <a:spcBef>
                <a:spcPct val="20000"/>
              </a:spcBef>
              <a:spcAft>
                <a:spcPts val="0"/>
              </a:spcAft>
              <a:buFont typeface="Arial" pitchFamily="34" charset="0"/>
              <a:buNone/>
              <a:defRPr/>
            </a:pPr>
            <a:r>
              <a:rPr lang="ar-SA" dirty="0" smtClean="0">
                <a:solidFill>
                  <a:srgbClr val="002060"/>
                </a:solidFill>
              </a:rPr>
              <a:t> الشاب العربي الطموح مالك ومؤسس موقع </a:t>
            </a:r>
            <a:r>
              <a:rPr lang="en-US" dirty="0" smtClean="0">
                <a:solidFill>
                  <a:srgbClr val="002060"/>
                </a:solidFill>
              </a:rPr>
              <a:t> </a:t>
            </a:r>
            <a:r>
              <a:rPr lang="ar-SA" dirty="0" smtClean="0">
                <a:solidFill>
                  <a:srgbClr val="002060"/>
                </a:solidFill>
              </a:rPr>
              <a:t>كتابي دوت كوم</a:t>
            </a:r>
          </a:p>
          <a:p>
            <a:pPr fontAlgn="auto">
              <a:spcBef>
                <a:spcPct val="20000"/>
              </a:spcBef>
              <a:spcAft>
                <a:spcPts val="0"/>
              </a:spcAft>
              <a:buFont typeface="Arial" pitchFamily="34" charset="0"/>
              <a:buNone/>
              <a:defRPr/>
            </a:pPr>
            <a:r>
              <a:rPr lang="ar-SA" dirty="0" err="1" smtClean="0">
                <a:solidFill>
                  <a:srgbClr val="002060"/>
                </a:solidFill>
              </a:rPr>
              <a:t>اول</a:t>
            </a:r>
            <a:r>
              <a:rPr lang="ar-SA" dirty="0" smtClean="0">
                <a:solidFill>
                  <a:srgbClr val="002060"/>
                </a:solidFill>
              </a:rPr>
              <a:t> متجر كتب الكتروني عربي </a:t>
            </a:r>
          </a:p>
          <a:p>
            <a:pPr fontAlgn="auto">
              <a:spcBef>
                <a:spcPct val="20000"/>
              </a:spcBef>
              <a:spcAft>
                <a:spcPts val="0"/>
              </a:spcAft>
              <a:buFont typeface="Arial" pitchFamily="34" charset="0"/>
              <a:buNone/>
              <a:defRPr/>
            </a:pPr>
            <a:r>
              <a:rPr lang="ar-SA" dirty="0" smtClean="0">
                <a:solidFill>
                  <a:srgbClr val="002060"/>
                </a:solidFill>
              </a:rPr>
              <a:t>.  </a:t>
            </a:r>
            <a:endParaRPr lang="ar-SA" dirty="0">
              <a:solidFill>
                <a:srgbClr val="002060"/>
              </a:solidFill>
            </a:endParaRPr>
          </a:p>
        </p:txBody>
      </p:sp>
      <p:pic>
        <p:nvPicPr>
          <p:cNvPr id="5" name="صورة 4" descr="1258819271334585400.jpg"/>
          <p:cNvPicPr>
            <a:picLocks noChangeAspect="1"/>
          </p:cNvPicPr>
          <p:nvPr/>
        </p:nvPicPr>
        <p:blipFill>
          <a:blip r:embed="rId2" cstate="print"/>
          <a:stretch>
            <a:fillRect/>
          </a:stretch>
        </p:blipFill>
        <p:spPr>
          <a:xfrm>
            <a:off x="500034" y="285728"/>
            <a:ext cx="20955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5" descr="d4d1c57007.jpg"/>
          <p:cNvPicPr>
            <a:picLocks noChangeAspect="1"/>
          </p:cNvPicPr>
          <p:nvPr/>
        </p:nvPicPr>
        <p:blipFill>
          <a:blip r:embed="rId3" cstate="print"/>
          <a:stretch>
            <a:fillRect/>
          </a:stretch>
        </p:blipFill>
        <p:spPr>
          <a:xfrm>
            <a:off x="5330924" y="3598770"/>
            <a:ext cx="3429025" cy="2967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صورة 6" descr="بدون عنوان.JPG"/>
          <p:cNvPicPr>
            <a:picLocks noChangeAspect="1"/>
          </p:cNvPicPr>
          <p:nvPr/>
        </p:nvPicPr>
        <p:blipFill>
          <a:blip r:embed="rId4" cstate="print"/>
          <a:stretch>
            <a:fillRect/>
          </a:stretch>
        </p:blipFill>
        <p:spPr>
          <a:xfrm>
            <a:off x="500034" y="3500438"/>
            <a:ext cx="4286280" cy="3143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4572032" y="857232"/>
            <a:ext cx="4572000" cy="1071062"/>
          </a:xfrm>
          <a:prstGeom prst="rect">
            <a:avLst/>
          </a:prstGeom>
        </p:spPr>
        <p:txBody>
          <a:bodyPr>
            <a:spAutoFit/>
          </a:bodyPr>
          <a:lstStyle/>
          <a:p>
            <a:pPr fontAlgn="auto">
              <a:spcBef>
                <a:spcPct val="20000"/>
              </a:spcBef>
              <a:spcAft>
                <a:spcPts val="0"/>
              </a:spcAft>
              <a:buFont typeface="Arial" pitchFamily="34" charset="0"/>
              <a:buNone/>
              <a:defRPr/>
            </a:pPr>
            <a:r>
              <a:rPr lang="ar-SA" sz="2400" b="1" u="sng" dirty="0" smtClean="0">
                <a:solidFill>
                  <a:srgbClr val="002060"/>
                </a:solidFill>
              </a:rPr>
              <a:t>جيفري </a:t>
            </a:r>
            <a:r>
              <a:rPr lang="ar-SA" sz="2400" b="1" u="sng" dirty="0" err="1" smtClean="0">
                <a:solidFill>
                  <a:srgbClr val="002060"/>
                </a:solidFill>
              </a:rPr>
              <a:t>برستون</a:t>
            </a:r>
            <a:endParaRPr lang="ar-SA" sz="2400" b="1" u="sng" dirty="0" smtClean="0">
              <a:solidFill>
                <a:srgbClr val="002060"/>
              </a:solidFill>
            </a:endParaRPr>
          </a:p>
          <a:p>
            <a:pPr fontAlgn="auto">
              <a:spcBef>
                <a:spcPct val="20000"/>
              </a:spcBef>
              <a:spcAft>
                <a:spcPts val="0"/>
              </a:spcAft>
              <a:buFont typeface="Arial" pitchFamily="34" charset="0"/>
              <a:buNone/>
              <a:defRPr/>
            </a:pPr>
            <a:r>
              <a:rPr lang="ar-SA" dirty="0" smtClean="0">
                <a:solidFill>
                  <a:srgbClr val="002060"/>
                </a:solidFill>
              </a:rPr>
              <a:t>مالك موقع </a:t>
            </a:r>
            <a:r>
              <a:rPr lang="en-US" dirty="0" smtClean="0">
                <a:solidFill>
                  <a:srgbClr val="002060"/>
                </a:solidFill>
              </a:rPr>
              <a:t>Amazon.com</a:t>
            </a:r>
            <a:r>
              <a:rPr lang="ar-SA" dirty="0" smtClean="0">
                <a:solidFill>
                  <a:srgbClr val="002060"/>
                </a:solidFill>
              </a:rPr>
              <a:t>  اكبر مكتبه إلكترونيه على وجه </a:t>
            </a:r>
            <a:r>
              <a:rPr lang="ar-SA" dirty="0" err="1" smtClean="0">
                <a:solidFill>
                  <a:srgbClr val="002060"/>
                </a:solidFill>
              </a:rPr>
              <a:t>الارض</a:t>
            </a:r>
            <a:r>
              <a:rPr lang="ar-SA" dirty="0" smtClean="0">
                <a:solidFill>
                  <a:srgbClr val="002060"/>
                </a:solidFill>
              </a:rPr>
              <a:t>.  </a:t>
            </a:r>
            <a:endParaRPr lang="ar-SA" dirty="0">
              <a:solidFill>
                <a:srgbClr val="002060"/>
              </a:solidFill>
            </a:endParaRPr>
          </a:p>
        </p:txBody>
      </p:sp>
      <p:pic>
        <p:nvPicPr>
          <p:cNvPr id="5" name="صورة 4" descr="8f947942.bmp"/>
          <p:cNvPicPr>
            <a:picLocks noChangeAspect="1"/>
          </p:cNvPicPr>
          <p:nvPr/>
        </p:nvPicPr>
        <p:blipFill>
          <a:blip r:embed="rId2" cstate="print"/>
          <a:stretch>
            <a:fillRect/>
          </a:stretch>
        </p:blipFill>
        <p:spPr>
          <a:xfrm>
            <a:off x="183185" y="579342"/>
            <a:ext cx="3714776" cy="259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5" descr="8384_imgcache.jpg"/>
          <p:cNvPicPr>
            <a:picLocks noChangeAspect="1"/>
          </p:cNvPicPr>
          <p:nvPr/>
        </p:nvPicPr>
        <p:blipFill>
          <a:blip r:embed="rId3" cstate="print"/>
          <a:stretch>
            <a:fillRect/>
          </a:stretch>
        </p:blipFill>
        <p:spPr>
          <a:xfrm>
            <a:off x="142844" y="3429000"/>
            <a:ext cx="5334000" cy="3114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endParaRPr lang="ar-SA"/>
          </a:p>
        </p:txBody>
      </p:sp>
      <p:sp>
        <p:nvSpPr>
          <p:cNvPr id="18435" name="Rectangle 3"/>
          <p:cNvSpPr>
            <a:spLocks noGrp="1" noChangeArrowheads="1"/>
          </p:cNvSpPr>
          <p:nvPr>
            <p:ph type="body" idx="1"/>
          </p:nvPr>
        </p:nvSpPr>
        <p:spPr/>
        <p:txBody>
          <a:bodyPr/>
          <a:lstStyle/>
          <a:p>
            <a:r>
              <a:rPr lang="ar-SA" b="1" dirty="0"/>
              <a:t>إن الرسالة مرتبطة ارتباطا عميقا في السعادة. والرؤية مرتبطة ارتباطا عميقا في النجاح. ولك الخيار لو شئت أن تجمع بين الرسالة والرؤية لتحصل على السعادة والنجاح معا</a:t>
            </a:r>
            <a:r>
              <a:rPr lang="en-US" dirty="0"/>
              <a:t> </a:t>
            </a:r>
          </a:p>
        </p:txBody>
      </p:sp>
      <p:pic>
        <p:nvPicPr>
          <p:cNvPr id="4" name="Picture 4" descr="PEOP1050"/>
          <p:cNvPicPr>
            <a:picLocks noChangeAspect="1" noChangeArrowheads="1"/>
          </p:cNvPicPr>
          <p:nvPr/>
        </p:nvPicPr>
        <p:blipFill>
          <a:blip r:embed="rId2" cstate="print"/>
          <a:srcRect/>
          <a:stretch>
            <a:fillRect/>
          </a:stretch>
        </p:blipFill>
        <p:spPr bwMode="auto">
          <a:xfrm>
            <a:off x="928662" y="2857496"/>
            <a:ext cx="4379913" cy="3468688"/>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زر إجراء: تعليمات 3">
            <a:hlinkClick r:id="" action="ppaction://noaction" highlightClick="1"/>
          </p:cNvPr>
          <p:cNvSpPr/>
          <p:nvPr/>
        </p:nvSpPr>
        <p:spPr>
          <a:xfrm>
            <a:off x="1500166" y="2571744"/>
            <a:ext cx="5643602" cy="3571900"/>
          </a:xfrm>
          <a:prstGeom prst="actionButtonHelp">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 name="مستطيل ذو زوايا قطرية مخدوشة 1"/>
          <p:cNvSpPr/>
          <p:nvPr/>
        </p:nvSpPr>
        <p:spPr>
          <a:xfrm>
            <a:off x="2500298" y="1142984"/>
            <a:ext cx="3643338" cy="1000132"/>
          </a:xfrm>
          <a:prstGeom prst="snip2Diag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ربع نص 2"/>
          <p:cNvSpPr txBox="1"/>
          <p:nvPr/>
        </p:nvSpPr>
        <p:spPr>
          <a:xfrm>
            <a:off x="2928926" y="1214422"/>
            <a:ext cx="3143272" cy="830997"/>
          </a:xfrm>
          <a:prstGeom prst="rect">
            <a:avLst/>
          </a:prstGeom>
          <a:noFill/>
        </p:spPr>
        <p:txBody>
          <a:bodyPr wrap="square" rtlCol="1">
            <a:spAutoFit/>
          </a:bodyPr>
          <a:lstStyle/>
          <a:p>
            <a:pPr algn="ctr"/>
            <a:r>
              <a:rPr lang="ar-SA" sz="4800" dirty="0" smtClean="0"/>
              <a:t>  نشاط</a:t>
            </a:r>
            <a:endParaRPr lang="ar-SA" sz="4800" dirty="0"/>
          </a:p>
        </p:txBody>
      </p:sp>
      <p:sp>
        <p:nvSpPr>
          <p:cNvPr id="5" name="مربع نص 4"/>
          <p:cNvSpPr txBox="1"/>
          <p:nvPr/>
        </p:nvSpPr>
        <p:spPr>
          <a:xfrm>
            <a:off x="1714480" y="3429000"/>
            <a:ext cx="5286412" cy="1323439"/>
          </a:xfrm>
          <a:prstGeom prst="rect">
            <a:avLst/>
          </a:prstGeom>
          <a:noFill/>
        </p:spPr>
        <p:txBody>
          <a:bodyPr wrap="square" rtlCol="1">
            <a:spAutoFit/>
          </a:bodyPr>
          <a:lstStyle/>
          <a:p>
            <a:pPr algn="ctr"/>
            <a:r>
              <a:rPr lang="ar-SA" sz="4000" b="1" dirty="0" smtClean="0"/>
              <a:t>ما هو تصنيف الناس على ضوء الرسالة والرؤية</a:t>
            </a:r>
            <a:endParaRPr lang="ar-SA" sz="40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a:r>
              <a:rPr lang="ar-SA" dirty="0" smtClean="0">
                <a:latin typeface="Times New Roman" pitchFamily="18" charset="0"/>
                <a:cs typeface="Times New Roman" pitchFamily="18" charset="0"/>
              </a:rPr>
              <a:t>تصنيف الناس قي ضوء الرؤيا </a:t>
            </a:r>
            <a:r>
              <a:rPr lang="ar-SA" dirty="0" err="1" smtClean="0">
                <a:latin typeface="Times New Roman" pitchFamily="18" charset="0"/>
                <a:cs typeface="Times New Roman" pitchFamily="18" charset="0"/>
              </a:rPr>
              <a:t>والرساله</a:t>
            </a:r>
            <a:endParaRPr lang="ar-SA" dirty="0">
              <a:latin typeface="Times New Roman" pitchFamily="18" charset="0"/>
              <a:cs typeface="Times New Roman" pitchFamily="18" charset="0"/>
            </a:endParaRPr>
          </a:p>
        </p:txBody>
      </p:sp>
      <p:sp>
        <p:nvSpPr>
          <p:cNvPr id="19459" name="Rectangle 3"/>
          <p:cNvSpPr>
            <a:spLocks noGrp="1" noChangeArrowheads="1"/>
          </p:cNvSpPr>
          <p:nvPr>
            <p:ph type="body" idx="1"/>
          </p:nvPr>
        </p:nvSpPr>
        <p:spPr/>
        <p:txBody>
          <a:bodyPr/>
          <a:lstStyle/>
          <a:p>
            <a:r>
              <a:rPr lang="ar-SA" b="1" dirty="0" err="1" smtClean="0"/>
              <a:t>اصحاب</a:t>
            </a:r>
            <a:r>
              <a:rPr lang="ar-SA" b="1" dirty="0" smtClean="0"/>
              <a:t> رسالة ورؤية</a:t>
            </a:r>
          </a:p>
          <a:p>
            <a:r>
              <a:rPr lang="ar-SA" b="1" dirty="0" err="1" smtClean="0"/>
              <a:t>اصحاب</a:t>
            </a:r>
            <a:r>
              <a:rPr lang="ar-SA" b="1" dirty="0" smtClean="0"/>
              <a:t> رسالة دون رؤية</a:t>
            </a:r>
          </a:p>
          <a:p>
            <a:r>
              <a:rPr lang="ar-SA" b="1" dirty="0" err="1" smtClean="0"/>
              <a:t>اصحاب</a:t>
            </a:r>
            <a:r>
              <a:rPr lang="ar-SA" b="1" dirty="0" smtClean="0"/>
              <a:t> رؤية </a:t>
            </a:r>
            <a:r>
              <a:rPr lang="ar-SA" b="1" dirty="0" smtClean="0"/>
              <a:t>دون رسالة</a:t>
            </a:r>
          </a:p>
          <a:p>
            <a:r>
              <a:rPr lang="ar-SA" sz="2400" b="1" dirty="0" smtClean="0"/>
              <a:t>من لا رسالة ولا رؤية لهم</a:t>
            </a:r>
            <a:endParaRPr lang="en-US" dirty="0"/>
          </a:p>
        </p:txBody>
      </p:sp>
      <p:pic>
        <p:nvPicPr>
          <p:cNvPr id="4" name="Picture 3" descr="5small_1224592109"/>
          <p:cNvPicPr/>
          <p:nvPr/>
        </p:nvPicPr>
        <p:blipFill>
          <a:blip r:embed="rId2" cstate="print">
            <a:clrChange>
              <a:clrFrom>
                <a:srgbClr val="FFFFFF"/>
              </a:clrFrom>
              <a:clrTo>
                <a:srgbClr val="FFFFFF">
                  <a:alpha val="0"/>
                </a:srgbClr>
              </a:clrTo>
            </a:clrChange>
          </a:blip>
          <a:srcRect/>
          <a:stretch>
            <a:fillRect/>
          </a:stretch>
        </p:blipFill>
        <p:spPr bwMode="auto">
          <a:xfrm>
            <a:off x="0" y="4000504"/>
            <a:ext cx="3462338" cy="2597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linds(horizontal)">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linds(horizontal)">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p:txBody>
          <a:bodyPr/>
          <a:lstStyle/>
          <a:p>
            <a:r>
              <a:rPr lang="ar-SA" dirty="0"/>
              <a:t>ليس كل ناجح في </a:t>
            </a:r>
            <a:r>
              <a:rPr lang="ar-SA" dirty="0" err="1"/>
              <a:t>امور</a:t>
            </a:r>
            <a:r>
              <a:rPr lang="ar-SA" dirty="0"/>
              <a:t> الدنيا سعيدا بل ربما العكس </a:t>
            </a:r>
          </a:p>
          <a:p>
            <a:r>
              <a:rPr lang="ar-SA" dirty="0"/>
              <a:t>فالسعادة بيئة ملائمة لتحقيق النجاح في الحياة كما </a:t>
            </a:r>
            <a:r>
              <a:rPr lang="ar-SA" dirty="0" err="1"/>
              <a:t>ان</a:t>
            </a:r>
            <a:r>
              <a:rPr lang="ar-SA" dirty="0"/>
              <a:t> السعيد </a:t>
            </a:r>
            <a:r>
              <a:rPr lang="ar-SA" dirty="0" err="1"/>
              <a:t>اميل</a:t>
            </a:r>
            <a:r>
              <a:rPr lang="ar-SA" dirty="0"/>
              <a:t> الناس لتحقيق النجاح</a:t>
            </a:r>
            <a:endParaRPr lang="en-US" dirty="0"/>
          </a:p>
        </p:txBody>
      </p:sp>
      <p:sp>
        <p:nvSpPr>
          <p:cNvPr id="23557" name="Rectangle 5"/>
          <p:cNvSpPr>
            <a:spLocks noGrp="1" noChangeArrowheads="1"/>
          </p:cNvSpPr>
          <p:nvPr>
            <p:ph type="title"/>
          </p:nvPr>
        </p:nvSpPr>
        <p:spPr/>
        <p:txBody>
          <a:bodyPr/>
          <a:lstStyle/>
          <a:p>
            <a:endParaRPr lang="ar-SA" dirty="0"/>
          </a:p>
        </p:txBody>
      </p:sp>
      <p:pic>
        <p:nvPicPr>
          <p:cNvPr id="4" name="Picture 4" descr="CART0824"/>
          <p:cNvPicPr>
            <a:picLocks noChangeAspect="1" noChangeArrowheads="1"/>
          </p:cNvPicPr>
          <p:nvPr/>
        </p:nvPicPr>
        <p:blipFill>
          <a:blip r:embed="rId2" cstate="print"/>
          <a:srcRect/>
          <a:stretch>
            <a:fillRect/>
          </a:stretch>
        </p:blipFill>
        <p:spPr bwMode="auto">
          <a:xfrm>
            <a:off x="1214414" y="3571876"/>
            <a:ext cx="3128963" cy="236696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endParaRPr lang="en-US" dirty="0">
              <a:latin typeface="Times New Roman" pitchFamily="18" charset="0"/>
              <a:cs typeface="Times New Roman" pitchFamily="18" charset="0"/>
            </a:endParaRPr>
          </a:p>
        </p:txBody>
      </p:sp>
      <p:sp>
        <p:nvSpPr>
          <p:cNvPr id="24579" name="Rectangle 3"/>
          <p:cNvSpPr>
            <a:spLocks noGrp="1" noChangeArrowheads="1"/>
          </p:cNvSpPr>
          <p:nvPr>
            <p:ph type="body" idx="1"/>
          </p:nvPr>
        </p:nvSpPr>
        <p:spPr/>
        <p:txBody>
          <a:bodyPr/>
          <a:lstStyle/>
          <a:p>
            <a:endParaRPr lang="ar-SA" dirty="0"/>
          </a:p>
        </p:txBody>
      </p:sp>
      <p:pic>
        <p:nvPicPr>
          <p:cNvPr id="4" name="Picture 7" descr="C:\Users\MMANSOORI\Desktop\galleon_3d_screensaver.gif"/>
          <p:cNvPicPr>
            <a:picLocks noChangeAspect="1" noChangeArrowheads="1"/>
          </p:cNvPicPr>
          <p:nvPr/>
        </p:nvPicPr>
        <p:blipFill>
          <a:blip r:embed="rId2" cstate="print"/>
          <a:srcRect/>
          <a:stretch>
            <a:fillRect/>
          </a:stretch>
        </p:blipFill>
        <p:spPr bwMode="auto">
          <a:xfrm>
            <a:off x="0" y="-2483"/>
            <a:ext cx="9144000" cy="6877878"/>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endParaRPr lang="ar-SA"/>
          </a:p>
        </p:txBody>
      </p:sp>
      <p:sp>
        <p:nvSpPr>
          <p:cNvPr id="25603" name="Rectangle 3"/>
          <p:cNvSpPr>
            <a:spLocks noGrp="1" noChangeArrowheads="1"/>
          </p:cNvSpPr>
          <p:nvPr>
            <p:ph type="body" idx="1"/>
          </p:nvPr>
        </p:nvSpPr>
        <p:spPr/>
        <p:txBody>
          <a:bodyPr/>
          <a:lstStyle/>
          <a:p>
            <a:endParaRPr lang="ar-SA" dirty="0" smtClean="0"/>
          </a:p>
          <a:p>
            <a:r>
              <a:rPr lang="ar-SA" dirty="0" err="1" smtClean="0"/>
              <a:t>الانسان</a:t>
            </a:r>
            <a:r>
              <a:rPr lang="ar-SA" dirty="0" smtClean="0"/>
              <a:t> </a:t>
            </a:r>
            <a:r>
              <a:rPr lang="ar-SA" dirty="0"/>
              <a:t>الذي يحمل رسالة ورؤية هو </a:t>
            </a:r>
            <a:r>
              <a:rPr lang="ar-SA" dirty="0" err="1"/>
              <a:t>انسان</a:t>
            </a:r>
            <a:r>
              <a:rPr lang="ar-SA" dirty="0"/>
              <a:t> (عظيم) </a:t>
            </a:r>
            <a:endParaRPr lang="ar-SA" dirty="0" smtClean="0"/>
          </a:p>
          <a:p>
            <a:endParaRPr lang="ar-SA" dirty="0"/>
          </a:p>
          <a:p>
            <a:r>
              <a:rPr lang="ar-SA" dirty="0" err="1"/>
              <a:t>الانسان</a:t>
            </a:r>
            <a:r>
              <a:rPr lang="ar-SA" dirty="0"/>
              <a:t> الذي ليس له رسالة ورؤية هو </a:t>
            </a:r>
            <a:r>
              <a:rPr lang="ar-SA" dirty="0" err="1"/>
              <a:t>انسان</a:t>
            </a:r>
            <a:r>
              <a:rPr lang="ar-SA" dirty="0"/>
              <a:t> (مشرد)</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Rectangle 6"/>
          <p:cNvSpPr>
            <a:spLocks noGrp="1" noChangeArrowheads="1"/>
          </p:cNvSpPr>
          <p:nvPr>
            <p:ph type="body" idx="1"/>
          </p:nvPr>
        </p:nvSpPr>
        <p:spPr/>
        <p:txBody>
          <a:bodyPr/>
          <a:lstStyle/>
          <a:p>
            <a:r>
              <a:rPr lang="ar-SA" sz="2400" b="1"/>
              <a:t>وذكرت تقارير لمنظمة الصحة العالمية أن 2- 5 % من سكان العالم يعانون من حالة شديدة أو متوسطة من الاكتئاب أي لدينا حوالي 300 مليون من البشر غير سعيد </a:t>
            </a:r>
          </a:p>
          <a:p>
            <a:r>
              <a:rPr lang="ar-SA" sz="2400" b="1"/>
              <a:t>نسبة الانتحار عالميا بمعدل حالة انتحار كل اربعين ثانية </a:t>
            </a:r>
            <a:br>
              <a:rPr lang="ar-SA" sz="2400" b="1"/>
            </a:br>
            <a:endParaRPr lang="ar-SA" sz="2400"/>
          </a:p>
          <a:p>
            <a:r>
              <a:rPr lang="ar-SA" sz="2400"/>
              <a:t>80 % من الشعب الامريكي يتعاطون حبوبا مهدئة او مخدرة</a:t>
            </a:r>
          </a:p>
          <a:p>
            <a:r>
              <a:rPr lang="ar-SA" sz="2400"/>
              <a:t>ينتحر سنويا في امريكا حوالي 300 ضابط</a:t>
            </a:r>
          </a:p>
          <a:p>
            <a:endParaRPr lang="ar-SA" sz="2400"/>
          </a:p>
          <a:p>
            <a:endParaRPr lang="en-US" sz="2400"/>
          </a:p>
        </p:txBody>
      </p:sp>
      <p:sp>
        <p:nvSpPr>
          <p:cNvPr id="26633" name="Rectangle 9"/>
          <p:cNvSpPr>
            <a:spLocks noGrp="1" noChangeArrowheads="1"/>
          </p:cNvSpPr>
          <p:nvPr>
            <p:ph type="title"/>
          </p:nvPr>
        </p:nvSpPr>
        <p:spPr/>
        <p:txBody>
          <a:bodyPr/>
          <a:lstStyle/>
          <a:p>
            <a:endParaRPr lang="ar-SA"/>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ذو زوايا قطرية مستديرة 4"/>
          <p:cNvSpPr/>
          <p:nvPr/>
        </p:nvSpPr>
        <p:spPr>
          <a:xfrm>
            <a:off x="571472" y="2714620"/>
            <a:ext cx="8143932" cy="2143140"/>
          </a:xfrm>
          <a:prstGeom prst="round2Diag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
        <p:nvSpPr>
          <p:cNvPr id="4" name="تمرير أفقي 3"/>
          <p:cNvSpPr/>
          <p:nvPr/>
        </p:nvSpPr>
        <p:spPr>
          <a:xfrm>
            <a:off x="2714612" y="866476"/>
            <a:ext cx="3786214" cy="1143008"/>
          </a:xfrm>
          <a:prstGeom prst="horizontalScroll">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ar-SA"/>
          </a:p>
        </p:txBody>
      </p:sp>
      <p:sp>
        <p:nvSpPr>
          <p:cNvPr id="10242" name="Title 1"/>
          <p:cNvSpPr>
            <a:spLocks noGrp="1"/>
          </p:cNvSpPr>
          <p:nvPr>
            <p:ph type="title"/>
          </p:nvPr>
        </p:nvSpPr>
        <p:spPr>
          <a:xfrm>
            <a:off x="2928926" y="1000108"/>
            <a:ext cx="3286148" cy="847742"/>
          </a:xfrm>
        </p:spPr>
        <p:txBody>
          <a:bodyPr/>
          <a:lstStyle/>
          <a:p>
            <a:pPr algn="ctr"/>
            <a:r>
              <a:rPr lang="ar-SA" smtClean="0">
                <a:latin typeface="Times New Roman" pitchFamily="18" charset="0"/>
                <a:cs typeface="Times New Roman" pitchFamily="18" charset="0"/>
              </a:rPr>
              <a:t>تذكر</a:t>
            </a:r>
          </a:p>
        </p:txBody>
      </p:sp>
      <p:sp>
        <p:nvSpPr>
          <p:cNvPr id="10243" name="Content Placeholder 2"/>
          <p:cNvSpPr>
            <a:spLocks noGrp="1"/>
          </p:cNvSpPr>
          <p:nvPr>
            <p:ph idx="1"/>
          </p:nvPr>
        </p:nvSpPr>
        <p:spPr>
          <a:xfrm>
            <a:off x="457200" y="3071811"/>
            <a:ext cx="8229600" cy="1071569"/>
          </a:xfrm>
        </p:spPr>
        <p:txBody>
          <a:bodyPr/>
          <a:lstStyle/>
          <a:p>
            <a:pPr algn="ctr">
              <a:buFont typeface="Wingdings 2" pitchFamily="18" charset="2"/>
              <a:buNone/>
            </a:pPr>
            <a:r>
              <a:rPr lang="ar-SA" dirty="0" smtClean="0"/>
              <a:t>الفاشلون هم أناس لم يدركوا قربهم الشديد من تحقيقهم النجاح حين يأسوا من  المحاولة</a:t>
            </a:r>
          </a:p>
        </p:txBody>
      </p:sp>
      <p:sp>
        <p:nvSpPr>
          <p:cNvPr id="6" name="مستطيل 5"/>
          <p:cNvSpPr/>
          <p:nvPr/>
        </p:nvSpPr>
        <p:spPr>
          <a:xfrm>
            <a:off x="571472" y="4388527"/>
            <a:ext cx="1625766" cy="461665"/>
          </a:xfrm>
          <a:prstGeom prst="rect">
            <a:avLst/>
          </a:prstGeom>
        </p:spPr>
        <p:txBody>
          <a:bodyPr wrap="none">
            <a:spAutoFit/>
          </a:bodyPr>
          <a:lstStyle/>
          <a:p>
            <a:pPr algn="l">
              <a:buFont typeface="Wingdings 2" pitchFamily="18" charset="2"/>
              <a:buNone/>
            </a:pPr>
            <a:r>
              <a:rPr lang="ar-SA" sz="2400" dirty="0" smtClean="0"/>
              <a:t>توماس </a:t>
            </a:r>
            <a:r>
              <a:rPr lang="ar-SA" sz="2400" dirty="0" err="1" smtClean="0"/>
              <a:t>اديسون</a:t>
            </a:r>
            <a:endParaRPr lang="ar-SA" sz="24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endParaRPr lang="en-US" dirty="0"/>
          </a:p>
        </p:txBody>
      </p:sp>
      <p:sp>
        <p:nvSpPr>
          <p:cNvPr id="27651" name="Rectangle 3"/>
          <p:cNvSpPr>
            <a:spLocks noGrp="1" noChangeArrowheads="1"/>
          </p:cNvSpPr>
          <p:nvPr>
            <p:ph type="body" idx="1"/>
          </p:nvPr>
        </p:nvSpPr>
        <p:spPr/>
        <p:txBody>
          <a:bodyPr/>
          <a:lstStyle/>
          <a:p>
            <a:r>
              <a:rPr lang="ar-SA" b="1" dirty="0"/>
              <a:t>و أهم ما في الحياة . . </a:t>
            </a:r>
            <a:r>
              <a:rPr lang="ar-SA" b="1" dirty="0" err="1"/>
              <a:t>ان</a:t>
            </a:r>
            <a:r>
              <a:rPr lang="ar-SA" b="1" dirty="0"/>
              <a:t> يكون </a:t>
            </a:r>
            <a:r>
              <a:rPr lang="ar-SA" b="1" dirty="0" err="1"/>
              <a:t>للانسان</a:t>
            </a:r>
            <a:r>
              <a:rPr lang="ar-SA" b="1" dirty="0"/>
              <a:t> رسالة </a:t>
            </a:r>
            <a:r>
              <a:rPr lang="ar-SA" b="1" dirty="0" err="1"/>
              <a:t>و</a:t>
            </a:r>
            <a:r>
              <a:rPr lang="ar-SA" b="1" dirty="0"/>
              <a:t> رؤية واضحة </a:t>
            </a:r>
            <a:r>
              <a:rPr lang="ar-SA" b="1" dirty="0" err="1"/>
              <a:t>و</a:t>
            </a:r>
            <a:r>
              <a:rPr lang="ar-SA" b="1" dirty="0"/>
              <a:t> هدف يسعى </a:t>
            </a:r>
            <a:r>
              <a:rPr lang="ar-SA" b="1" dirty="0" err="1"/>
              <a:t>اليه</a:t>
            </a:r>
            <a:r>
              <a:rPr lang="ar-SA" b="1" dirty="0"/>
              <a:t> . . و </a:t>
            </a:r>
            <a:r>
              <a:rPr lang="ar-SA" b="1" dirty="0" err="1"/>
              <a:t>الا</a:t>
            </a:r>
            <a:r>
              <a:rPr lang="ar-SA" b="1" dirty="0"/>
              <a:t> سيصبح </a:t>
            </a:r>
            <a:r>
              <a:rPr lang="ar-SA" b="1" dirty="0" smtClean="0"/>
              <a:t>كالسفينة </a:t>
            </a:r>
            <a:r>
              <a:rPr lang="ar-SA" b="1" dirty="0"/>
              <a:t>التي تمضي في عرض البحر بدون قبطان يوجهها </a:t>
            </a:r>
            <a:r>
              <a:rPr lang="ar-SA" b="1" dirty="0" err="1"/>
              <a:t>و</a:t>
            </a:r>
            <a:r>
              <a:rPr lang="ar-SA" b="1" dirty="0"/>
              <a:t> يقودها . . فإذا هبت </a:t>
            </a:r>
            <a:r>
              <a:rPr lang="ar-SA" b="1" dirty="0" err="1"/>
              <a:t>بها</a:t>
            </a:r>
            <a:r>
              <a:rPr lang="ar-SA" b="1" dirty="0"/>
              <a:t> عاصفة سيكون مصيرها التحطم والغرق . . و </a:t>
            </a:r>
            <a:r>
              <a:rPr lang="ar-SA" b="1" dirty="0" err="1"/>
              <a:t>اذا</a:t>
            </a:r>
            <a:r>
              <a:rPr lang="ar-SA" b="1" dirty="0"/>
              <a:t> </a:t>
            </a:r>
            <a:r>
              <a:rPr lang="ar-SA" b="1" dirty="0" err="1"/>
              <a:t>اكملت</a:t>
            </a:r>
            <a:r>
              <a:rPr lang="ar-SA" b="1" dirty="0"/>
              <a:t> مسيرها فإنها بالتأكيد سوف تقذفها الأمواج </a:t>
            </a:r>
            <a:r>
              <a:rPr lang="ar-SA" b="1" dirty="0" err="1"/>
              <a:t>الى</a:t>
            </a:r>
            <a:r>
              <a:rPr lang="ar-SA" b="1" dirty="0"/>
              <a:t> جزيرة نائية حيث الضياع </a:t>
            </a:r>
            <a:r>
              <a:rPr lang="ar-SA" b="1" dirty="0" err="1"/>
              <a:t>الابدي</a:t>
            </a:r>
            <a:r>
              <a:rPr lang="ar-SA" dirty="0"/>
              <a:t> </a:t>
            </a:r>
            <a:endParaRPr lang="en-US" dirty="0"/>
          </a:p>
        </p:txBody>
      </p:sp>
      <p:pic>
        <p:nvPicPr>
          <p:cNvPr id="4" name="Picture 6" descr="C:\Users\MMANSOORI\Desktop\80563.jpg"/>
          <p:cNvPicPr>
            <a:picLocks noChangeAspect="1" noChangeArrowheads="1"/>
          </p:cNvPicPr>
          <p:nvPr/>
        </p:nvPicPr>
        <p:blipFill>
          <a:blip r:embed="rId2" cstate="print"/>
          <a:srcRect/>
          <a:stretch>
            <a:fillRect/>
          </a:stretch>
        </p:blipFill>
        <p:spPr bwMode="auto">
          <a:xfrm>
            <a:off x="428596" y="3643314"/>
            <a:ext cx="3857652" cy="302825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28596" y="928670"/>
            <a:ext cx="8229600" cy="1143000"/>
          </a:xfrm>
        </p:spPr>
        <p:txBody>
          <a:bodyPr>
            <a:normAutofit fontScale="90000"/>
          </a:bodyPr>
          <a:lstStyle/>
          <a:p>
            <a:pPr algn="ctr"/>
            <a:r>
              <a:rPr lang="ar-SA" sz="4800" b="1" dirty="0" smtClean="0">
                <a:solidFill>
                  <a:srgbClr val="003300"/>
                </a:solidFill>
              </a:rPr>
              <a:t>سؤال </a:t>
            </a:r>
            <a:r>
              <a:rPr lang="en-US" sz="4800" b="1" dirty="0" smtClean="0">
                <a:solidFill>
                  <a:srgbClr val="003300"/>
                </a:solidFill>
              </a:rPr>
              <a:t>!!!</a:t>
            </a:r>
            <a:br>
              <a:rPr lang="en-US" sz="4800" b="1" dirty="0" smtClean="0">
                <a:solidFill>
                  <a:srgbClr val="003300"/>
                </a:solidFill>
              </a:rPr>
            </a:br>
            <a:endParaRPr lang="ar-SA" dirty="0"/>
          </a:p>
        </p:txBody>
      </p:sp>
      <p:sp>
        <p:nvSpPr>
          <p:cNvPr id="29699" name="Rectangle 3"/>
          <p:cNvSpPr>
            <a:spLocks noGrp="1" noChangeArrowheads="1"/>
          </p:cNvSpPr>
          <p:nvPr>
            <p:ph type="body" idx="1"/>
          </p:nvPr>
        </p:nvSpPr>
        <p:spPr/>
        <p:txBody>
          <a:bodyPr/>
          <a:lstStyle/>
          <a:p>
            <a:pPr>
              <a:buNone/>
            </a:pPr>
            <a:endParaRPr lang="ar-SA" dirty="0" smtClean="0"/>
          </a:p>
          <a:p>
            <a:pPr>
              <a:buNone/>
            </a:pPr>
            <a:endParaRPr lang="ar-SA" dirty="0" smtClean="0"/>
          </a:p>
          <a:p>
            <a:pPr>
              <a:buNone/>
            </a:pPr>
            <a:endParaRPr lang="ar-SA" dirty="0" smtClean="0"/>
          </a:p>
          <a:p>
            <a:pPr algn="ctr">
              <a:buNone/>
            </a:pPr>
            <a:r>
              <a:rPr lang="ar-SA" dirty="0" smtClean="0"/>
              <a:t>(</a:t>
            </a:r>
            <a:r>
              <a:rPr lang="ar-SA" dirty="0"/>
              <a:t>هل النجاح مشكلة؟؟هل السعادة مشكلة؟؟)</a:t>
            </a:r>
            <a:endParaRPr lang="ar-SA" b="1" dirty="0"/>
          </a:p>
          <a:p>
            <a:pPr>
              <a:buFontTx/>
              <a:buNone/>
            </a:pPr>
            <a:endParaRPr lang="ar-SA" dirty="0" smtClean="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28596" y="285728"/>
            <a:ext cx="8229600" cy="1143000"/>
          </a:xfrm>
        </p:spPr>
        <p:txBody>
          <a:bodyPr/>
          <a:lstStyle/>
          <a:p>
            <a:endParaRPr lang="ar-SA" dirty="0"/>
          </a:p>
        </p:txBody>
      </p:sp>
      <p:sp>
        <p:nvSpPr>
          <p:cNvPr id="28675" name="Rectangle 3"/>
          <p:cNvSpPr>
            <a:spLocks noGrp="1" noChangeArrowheads="1"/>
          </p:cNvSpPr>
          <p:nvPr>
            <p:ph type="body" idx="1"/>
          </p:nvPr>
        </p:nvSpPr>
        <p:spPr>
          <a:xfrm>
            <a:off x="500034" y="1643050"/>
            <a:ext cx="8229600" cy="4389120"/>
          </a:xfrm>
        </p:spPr>
        <p:txBody>
          <a:bodyPr/>
          <a:lstStyle/>
          <a:p>
            <a:r>
              <a:rPr lang="ar-SA" b="1" dirty="0"/>
              <a:t>الإنسان يسعى دومًا للنجاح والتفوق، وهو في هذا السبيل </a:t>
            </a:r>
            <a:r>
              <a:rPr lang="ar-SA" b="1" dirty="0" err="1"/>
              <a:t>رهين</a:t>
            </a:r>
            <a:r>
              <a:rPr lang="ar-SA" b="1" dirty="0"/>
              <a:t> العديد من الخيارات التي تحقق هذا الهدف، وإذا كان أقصر الطرق للوصول للهدف هو الخط المستقيم؛ فالتنظيم والاختيار بين الأهم والمهم، وبين الجيد والأفضل هو الخط الذي يربط بين بداية الطريق ونهايته.</a:t>
            </a:r>
            <a:br>
              <a:rPr lang="ar-SA" b="1" dirty="0"/>
            </a:br>
            <a:r>
              <a:rPr lang="ar-SA" b="1" dirty="0"/>
              <a:t/>
            </a:r>
            <a:br>
              <a:rPr lang="ar-SA" b="1" dirty="0"/>
            </a:br>
            <a:endParaRPr lang="en-US" b="1" dirty="0"/>
          </a:p>
        </p:txBody>
      </p:sp>
      <p:pic>
        <p:nvPicPr>
          <p:cNvPr id="4" name="Content Placeholder 5" descr="217209"/>
          <p:cNvPicPr>
            <a:picLocks/>
          </p:cNvPicPr>
          <p:nvPr/>
        </p:nvPicPr>
        <p:blipFill>
          <a:blip r:embed="rId2" cstate="print"/>
          <a:srcRect/>
          <a:stretch>
            <a:fillRect/>
          </a:stretch>
        </p:blipFill>
        <p:spPr bwMode="auto">
          <a:xfrm>
            <a:off x="642910" y="3857628"/>
            <a:ext cx="3357586" cy="27146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p:txBody>
          <a:bodyPr/>
          <a:lstStyle/>
          <a:p>
            <a:pPr>
              <a:buNone/>
            </a:pPr>
            <a:endParaRPr lang="ar-SA" dirty="0" smtClean="0"/>
          </a:p>
          <a:p>
            <a:r>
              <a:rPr lang="ar-SA" b="1" dirty="0" smtClean="0"/>
              <a:t>وصية </a:t>
            </a:r>
            <a:r>
              <a:rPr lang="ar-SA" b="1" dirty="0" err="1" smtClean="0"/>
              <a:t>ابي</a:t>
            </a:r>
            <a:r>
              <a:rPr lang="ar-SA" b="1" dirty="0" smtClean="0"/>
              <a:t> بكر لعمر رضي الله عنهما ” اعلم أن لله عملا  بالنهار لا يقبله بالليل، وعملا بالليل لا يقبله بالنهار ” .</a:t>
            </a:r>
          </a:p>
          <a:p>
            <a:r>
              <a:rPr lang="ar-SA" dirty="0" smtClean="0"/>
              <a:t> </a:t>
            </a:r>
          </a:p>
          <a:p>
            <a:pPr algn="ctr"/>
            <a:r>
              <a:rPr lang="ar-SA" sz="3600" b="1" dirty="0" smtClean="0">
                <a:solidFill>
                  <a:srgbClr val="FF0000"/>
                </a:solidFill>
              </a:rPr>
              <a:t>وضع </a:t>
            </a:r>
            <a:r>
              <a:rPr lang="ar-SA" sz="3600" b="1" dirty="0" err="1" smtClean="0">
                <a:solidFill>
                  <a:srgbClr val="FF0000"/>
                </a:solidFill>
              </a:rPr>
              <a:t>الامور</a:t>
            </a:r>
            <a:r>
              <a:rPr lang="ar-SA" sz="3600" b="1" dirty="0" smtClean="0">
                <a:solidFill>
                  <a:srgbClr val="FF0000"/>
                </a:solidFill>
              </a:rPr>
              <a:t> التي لها الأولوية أولاً</a:t>
            </a:r>
            <a:endParaRPr lang="en-US" sz="3600" b="1" dirty="0">
              <a:solidFill>
                <a:srgbClr val="FF0000"/>
              </a:solidFill>
            </a:endParaRPr>
          </a:p>
        </p:txBody>
      </p:sp>
      <p:sp>
        <p:nvSpPr>
          <p:cNvPr id="30725" name="Rectangle 5"/>
          <p:cNvSpPr>
            <a:spLocks noGrp="1" noChangeArrowheads="1"/>
          </p:cNvSpPr>
          <p:nvPr>
            <p:ph type="title"/>
          </p:nvPr>
        </p:nvSpPr>
        <p:spPr/>
        <p:txBody>
          <a:bodyPr/>
          <a:lstStyle/>
          <a:p>
            <a:pPr algn="ctr"/>
            <a:r>
              <a:rPr lang="ar-SA" dirty="0" smtClean="0">
                <a:latin typeface="Times New Roman" pitchFamily="18" charset="0"/>
                <a:cs typeface="Times New Roman" pitchFamily="18" charset="0"/>
              </a:rPr>
              <a:t>الصفات المشتركة للناجحين</a:t>
            </a:r>
            <a:endParaRPr lang="ar-SA"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a:r>
              <a:rPr lang="ar-SA" dirty="0">
                <a:latin typeface="Times New Roman" pitchFamily="18" charset="0"/>
                <a:cs typeface="Times New Roman" pitchFamily="18" charset="0"/>
              </a:rPr>
              <a:t>الساعة والبوصلة </a:t>
            </a:r>
            <a:endParaRPr lang="en-US" dirty="0">
              <a:latin typeface="Times New Roman" pitchFamily="18" charset="0"/>
              <a:cs typeface="Times New Roman" pitchFamily="18" charset="0"/>
            </a:endParaRPr>
          </a:p>
        </p:txBody>
      </p:sp>
      <p:sp>
        <p:nvSpPr>
          <p:cNvPr id="32771" name="Rectangle 3"/>
          <p:cNvSpPr>
            <a:spLocks noGrp="1" noChangeArrowheads="1"/>
          </p:cNvSpPr>
          <p:nvPr>
            <p:ph type="body" idx="1"/>
          </p:nvPr>
        </p:nvSpPr>
        <p:spPr/>
        <p:txBody>
          <a:bodyPr/>
          <a:lstStyle/>
          <a:p>
            <a:pPr>
              <a:buFontTx/>
              <a:buNone/>
            </a:pPr>
            <a:r>
              <a:rPr lang="ar-SA" sz="2800" b="1" dirty="0"/>
              <a:t>في سبيل ترتيب الأولويات وإنجاز الاختيارات الفُضلى يحتاج الإنسان لأداتين لهما وظيفة التوجيه هما: الساعة والبوصلة. </a:t>
            </a:r>
            <a:br>
              <a:rPr lang="ar-SA" sz="2800" b="1" dirty="0"/>
            </a:br>
            <a:r>
              <a:rPr lang="ar-SA" sz="2800" b="1" dirty="0"/>
              <a:t>أما الأولى: وهي الساعة فتعني ضرورة التنظيم، ولذلك فهي المقياس في مواعيدنا والتزاماتنا وجداولنا وأهدافنا وأنشطتنا وسبيلنا حتى نعرف كيف ننفق وقتنا ونوزّعه. </a:t>
            </a:r>
            <a:br>
              <a:rPr lang="ar-SA" sz="2800" b="1" dirty="0"/>
            </a:br>
            <a:r>
              <a:rPr lang="ar-SA" sz="2800" b="1" dirty="0"/>
              <a:t>أما الأداة الثانية: وهي البوصلة فتمثل ما يحمل الإنسان داخله من رؤية وقيم، ومبادئ ، ووعي، وتوجيه، أي ما الأشياء ذات الأولويّة في حياتنا؟ وما المنهج الذي </a:t>
            </a:r>
            <a:r>
              <a:rPr lang="ar-SA" sz="2800" b="1" dirty="0" err="1"/>
              <a:t>ننهجه</a:t>
            </a:r>
            <a:r>
              <a:rPr lang="ar-SA" sz="2800" b="1" dirty="0"/>
              <a:t> في إدارة تلك الحياة؟</a:t>
            </a:r>
            <a:r>
              <a:rPr lang="en-US" sz="2800" dirty="0"/>
              <a:t> </a:t>
            </a:r>
          </a:p>
        </p:txBody>
      </p:sp>
      <p:grpSp>
        <p:nvGrpSpPr>
          <p:cNvPr id="7" name="Group 126"/>
          <p:cNvGrpSpPr>
            <a:grpSpLocks/>
          </p:cNvGrpSpPr>
          <p:nvPr/>
        </p:nvGrpSpPr>
        <p:grpSpPr bwMode="auto">
          <a:xfrm>
            <a:off x="500034" y="214290"/>
            <a:ext cx="2185998" cy="1857388"/>
            <a:chOff x="2643" y="1080"/>
            <a:chExt cx="1520" cy="1463"/>
          </a:xfrm>
        </p:grpSpPr>
        <p:sp>
          <p:nvSpPr>
            <p:cNvPr id="8" name="Freeform 5"/>
            <p:cNvSpPr>
              <a:spLocks/>
            </p:cNvSpPr>
            <p:nvPr/>
          </p:nvSpPr>
          <p:spPr bwMode="auto">
            <a:xfrm>
              <a:off x="2643" y="1295"/>
              <a:ext cx="1359" cy="1247"/>
            </a:xfrm>
            <a:custGeom>
              <a:avLst/>
              <a:gdLst/>
              <a:ahLst/>
              <a:cxnLst>
                <a:cxn ang="0">
                  <a:pos x="1488" y="48"/>
                </a:cxn>
                <a:cxn ang="0">
                  <a:pos x="1790" y="38"/>
                </a:cxn>
                <a:cxn ang="0">
                  <a:pos x="2037" y="76"/>
                </a:cxn>
                <a:cxn ang="0">
                  <a:pos x="2235" y="124"/>
                </a:cxn>
                <a:cxn ang="0">
                  <a:pos x="2359" y="0"/>
                </a:cxn>
                <a:cxn ang="0">
                  <a:pos x="2568" y="95"/>
                </a:cxn>
                <a:cxn ang="0">
                  <a:pos x="2444" y="276"/>
                </a:cxn>
                <a:cxn ang="0">
                  <a:pos x="2568" y="371"/>
                </a:cxn>
                <a:cxn ang="0">
                  <a:pos x="2672" y="550"/>
                </a:cxn>
                <a:cxn ang="0">
                  <a:pos x="2699" y="692"/>
                </a:cxn>
                <a:cxn ang="0">
                  <a:pos x="2718" y="844"/>
                </a:cxn>
                <a:cxn ang="0">
                  <a:pos x="2708" y="1044"/>
                </a:cxn>
                <a:cxn ang="0">
                  <a:pos x="2663" y="1224"/>
                </a:cxn>
                <a:cxn ang="0">
                  <a:pos x="2492" y="1546"/>
                </a:cxn>
                <a:cxn ang="0">
                  <a:pos x="2263" y="1859"/>
                </a:cxn>
                <a:cxn ang="0">
                  <a:pos x="1885" y="2173"/>
                </a:cxn>
                <a:cxn ang="0">
                  <a:pos x="1374" y="2410"/>
                </a:cxn>
                <a:cxn ang="0">
                  <a:pos x="796" y="2494"/>
                </a:cxn>
                <a:cxn ang="0">
                  <a:pos x="549" y="2466"/>
                </a:cxn>
                <a:cxn ang="0">
                  <a:pos x="311" y="2315"/>
                </a:cxn>
                <a:cxn ang="0">
                  <a:pos x="133" y="2087"/>
                </a:cxn>
                <a:cxn ang="0">
                  <a:pos x="28" y="1831"/>
                </a:cxn>
                <a:cxn ang="0">
                  <a:pos x="0" y="1565"/>
                </a:cxn>
                <a:cxn ang="0">
                  <a:pos x="95" y="1129"/>
                </a:cxn>
                <a:cxn ang="0">
                  <a:pos x="311" y="797"/>
                </a:cxn>
                <a:cxn ang="0">
                  <a:pos x="559" y="475"/>
                </a:cxn>
                <a:cxn ang="0">
                  <a:pos x="825" y="314"/>
                </a:cxn>
                <a:cxn ang="0">
                  <a:pos x="1193" y="133"/>
                </a:cxn>
                <a:cxn ang="0">
                  <a:pos x="1488" y="48"/>
                </a:cxn>
                <a:cxn ang="0">
                  <a:pos x="1488" y="48"/>
                </a:cxn>
              </a:cxnLst>
              <a:rect l="0" t="0" r="r" b="b"/>
              <a:pathLst>
                <a:path w="2718" h="2494">
                  <a:moveTo>
                    <a:pt x="1488" y="48"/>
                  </a:moveTo>
                  <a:lnTo>
                    <a:pt x="1790" y="38"/>
                  </a:lnTo>
                  <a:lnTo>
                    <a:pt x="2037" y="76"/>
                  </a:lnTo>
                  <a:lnTo>
                    <a:pt x="2235" y="124"/>
                  </a:lnTo>
                  <a:lnTo>
                    <a:pt x="2359" y="0"/>
                  </a:lnTo>
                  <a:lnTo>
                    <a:pt x="2568" y="95"/>
                  </a:lnTo>
                  <a:lnTo>
                    <a:pt x="2444" y="276"/>
                  </a:lnTo>
                  <a:lnTo>
                    <a:pt x="2568" y="371"/>
                  </a:lnTo>
                  <a:lnTo>
                    <a:pt x="2672" y="550"/>
                  </a:lnTo>
                  <a:lnTo>
                    <a:pt x="2699" y="692"/>
                  </a:lnTo>
                  <a:lnTo>
                    <a:pt x="2718" y="844"/>
                  </a:lnTo>
                  <a:lnTo>
                    <a:pt x="2708" y="1044"/>
                  </a:lnTo>
                  <a:lnTo>
                    <a:pt x="2663" y="1224"/>
                  </a:lnTo>
                  <a:lnTo>
                    <a:pt x="2492" y="1546"/>
                  </a:lnTo>
                  <a:lnTo>
                    <a:pt x="2263" y="1859"/>
                  </a:lnTo>
                  <a:lnTo>
                    <a:pt x="1885" y="2173"/>
                  </a:lnTo>
                  <a:lnTo>
                    <a:pt x="1374" y="2410"/>
                  </a:lnTo>
                  <a:lnTo>
                    <a:pt x="796" y="2494"/>
                  </a:lnTo>
                  <a:lnTo>
                    <a:pt x="549" y="2466"/>
                  </a:lnTo>
                  <a:lnTo>
                    <a:pt x="311" y="2315"/>
                  </a:lnTo>
                  <a:lnTo>
                    <a:pt x="133" y="2087"/>
                  </a:lnTo>
                  <a:lnTo>
                    <a:pt x="28" y="1831"/>
                  </a:lnTo>
                  <a:lnTo>
                    <a:pt x="0" y="1565"/>
                  </a:lnTo>
                  <a:lnTo>
                    <a:pt x="95" y="1129"/>
                  </a:lnTo>
                  <a:lnTo>
                    <a:pt x="311" y="797"/>
                  </a:lnTo>
                  <a:lnTo>
                    <a:pt x="559" y="475"/>
                  </a:lnTo>
                  <a:lnTo>
                    <a:pt x="825" y="314"/>
                  </a:lnTo>
                  <a:lnTo>
                    <a:pt x="1193" y="133"/>
                  </a:lnTo>
                  <a:lnTo>
                    <a:pt x="1488" y="48"/>
                  </a:lnTo>
                  <a:lnTo>
                    <a:pt x="1488" y="48"/>
                  </a:lnTo>
                  <a:close/>
                </a:path>
              </a:pathLst>
            </a:custGeom>
            <a:solidFill>
              <a:srgbClr val="FFD97F"/>
            </a:solidFill>
            <a:ln w="9525">
              <a:noFill/>
              <a:round/>
              <a:headEnd/>
              <a:tailEnd/>
            </a:ln>
          </p:spPr>
          <p:txBody>
            <a:bodyPr/>
            <a:lstStyle/>
            <a:p>
              <a:endParaRPr lang="ar-SA"/>
            </a:p>
          </p:txBody>
        </p:sp>
        <p:sp>
          <p:nvSpPr>
            <p:cNvPr id="9" name="Freeform 6"/>
            <p:cNvSpPr>
              <a:spLocks/>
            </p:cNvSpPr>
            <p:nvPr/>
          </p:nvSpPr>
          <p:spPr bwMode="auto">
            <a:xfrm>
              <a:off x="2775" y="1420"/>
              <a:ext cx="1180" cy="1048"/>
            </a:xfrm>
            <a:custGeom>
              <a:avLst/>
              <a:gdLst/>
              <a:ahLst/>
              <a:cxnLst>
                <a:cxn ang="0">
                  <a:pos x="1306" y="38"/>
                </a:cxn>
                <a:cxn ang="0">
                  <a:pos x="1572" y="10"/>
                </a:cxn>
                <a:cxn ang="0">
                  <a:pos x="1790" y="0"/>
                </a:cxn>
                <a:cxn ang="0">
                  <a:pos x="1998" y="67"/>
                </a:cxn>
                <a:cxn ang="0">
                  <a:pos x="2197" y="181"/>
                </a:cxn>
                <a:cxn ang="0">
                  <a:pos x="2311" y="390"/>
                </a:cxn>
                <a:cxn ang="0">
                  <a:pos x="2359" y="599"/>
                </a:cxn>
                <a:cxn ang="0">
                  <a:pos x="2273" y="854"/>
                </a:cxn>
                <a:cxn ang="0">
                  <a:pos x="2197" y="1091"/>
                </a:cxn>
                <a:cxn ang="0">
                  <a:pos x="2083" y="1329"/>
                </a:cxn>
                <a:cxn ang="0">
                  <a:pos x="1912" y="1547"/>
                </a:cxn>
                <a:cxn ang="0">
                  <a:pos x="1771" y="1690"/>
                </a:cxn>
                <a:cxn ang="0">
                  <a:pos x="1534" y="1831"/>
                </a:cxn>
                <a:cxn ang="0">
                  <a:pos x="1334" y="1945"/>
                </a:cxn>
                <a:cxn ang="0">
                  <a:pos x="918" y="2068"/>
                </a:cxn>
                <a:cxn ang="0">
                  <a:pos x="578" y="2097"/>
                </a:cxn>
                <a:cxn ang="0">
                  <a:pos x="331" y="2040"/>
                </a:cxn>
                <a:cxn ang="0">
                  <a:pos x="150" y="1831"/>
                </a:cxn>
                <a:cxn ang="0">
                  <a:pos x="46" y="1557"/>
                </a:cxn>
                <a:cxn ang="0">
                  <a:pos x="0" y="1319"/>
                </a:cxn>
                <a:cxn ang="0">
                  <a:pos x="93" y="1006"/>
                </a:cxn>
                <a:cxn ang="0">
                  <a:pos x="226" y="780"/>
                </a:cxn>
                <a:cxn ang="0">
                  <a:pos x="464" y="542"/>
                </a:cxn>
                <a:cxn ang="0">
                  <a:pos x="728" y="314"/>
                </a:cxn>
                <a:cxn ang="0">
                  <a:pos x="1032" y="171"/>
                </a:cxn>
                <a:cxn ang="0">
                  <a:pos x="1306" y="38"/>
                </a:cxn>
                <a:cxn ang="0">
                  <a:pos x="1306" y="38"/>
                </a:cxn>
              </a:cxnLst>
              <a:rect l="0" t="0" r="r" b="b"/>
              <a:pathLst>
                <a:path w="2359" h="2097">
                  <a:moveTo>
                    <a:pt x="1306" y="38"/>
                  </a:moveTo>
                  <a:lnTo>
                    <a:pt x="1572" y="10"/>
                  </a:lnTo>
                  <a:lnTo>
                    <a:pt x="1790" y="0"/>
                  </a:lnTo>
                  <a:lnTo>
                    <a:pt x="1998" y="67"/>
                  </a:lnTo>
                  <a:lnTo>
                    <a:pt x="2197" y="181"/>
                  </a:lnTo>
                  <a:lnTo>
                    <a:pt x="2311" y="390"/>
                  </a:lnTo>
                  <a:lnTo>
                    <a:pt x="2359" y="599"/>
                  </a:lnTo>
                  <a:lnTo>
                    <a:pt x="2273" y="854"/>
                  </a:lnTo>
                  <a:lnTo>
                    <a:pt x="2197" y="1091"/>
                  </a:lnTo>
                  <a:lnTo>
                    <a:pt x="2083" y="1329"/>
                  </a:lnTo>
                  <a:lnTo>
                    <a:pt x="1912" y="1547"/>
                  </a:lnTo>
                  <a:lnTo>
                    <a:pt x="1771" y="1690"/>
                  </a:lnTo>
                  <a:lnTo>
                    <a:pt x="1534" y="1831"/>
                  </a:lnTo>
                  <a:lnTo>
                    <a:pt x="1334" y="1945"/>
                  </a:lnTo>
                  <a:lnTo>
                    <a:pt x="918" y="2068"/>
                  </a:lnTo>
                  <a:lnTo>
                    <a:pt x="578" y="2097"/>
                  </a:lnTo>
                  <a:lnTo>
                    <a:pt x="331" y="2040"/>
                  </a:lnTo>
                  <a:lnTo>
                    <a:pt x="150" y="1831"/>
                  </a:lnTo>
                  <a:lnTo>
                    <a:pt x="46" y="1557"/>
                  </a:lnTo>
                  <a:lnTo>
                    <a:pt x="0" y="1319"/>
                  </a:lnTo>
                  <a:lnTo>
                    <a:pt x="93" y="1006"/>
                  </a:lnTo>
                  <a:lnTo>
                    <a:pt x="226" y="780"/>
                  </a:lnTo>
                  <a:lnTo>
                    <a:pt x="464" y="542"/>
                  </a:lnTo>
                  <a:lnTo>
                    <a:pt x="728" y="314"/>
                  </a:lnTo>
                  <a:lnTo>
                    <a:pt x="1032" y="171"/>
                  </a:lnTo>
                  <a:lnTo>
                    <a:pt x="1306" y="38"/>
                  </a:lnTo>
                  <a:lnTo>
                    <a:pt x="1306" y="38"/>
                  </a:lnTo>
                  <a:close/>
                </a:path>
              </a:pathLst>
            </a:custGeom>
            <a:solidFill>
              <a:srgbClr val="FFFAE5"/>
            </a:solidFill>
            <a:ln w="9525">
              <a:noFill/>
              <a:round/>
              <a:headEnd/>
              <a:tailEnd/>
            </a:ln>
          </p:spPr>
          <p:txBody>
            <a:bodyPr/>
            <a:lstStyle/>
            <a:p>
              <a:endParaRPr lang="ar-SA"/>
            </a:p>
          </p:txBody>
        </p:sp>
        <p:sp>
          <p:nvSpPr>
            <p:cNvPr id="10" name="Freeform 7"/>
            <p:cNvSpPr>
              <a:spLocks/>
            </p:cNvSpPr>
            <p:nvPr/>
          </p:nvSpPr>
          <p:spPr bwMode="auto">
            <a:xfrm>
              <a:off x="3960" y="1481"/>
              <a:ext cx="179" cy="418"/>
            </a:xfrm>
            <a:custGeom>
              <a:avLst/>
              <a:gdLst/>
              <a:ahLst/>
              <a:cxnLst>
                <a:cxn ang="0">
                  <a:pos x="29" y="796"/>
                </a:cxn>
                <a:cxn ang="0">
                  <a:pos x="133" y="768"/>
                </a:cxn>
                <a:cxn ang="0">
                  <a:pos x="198" y="834"/>
                </a:cxn>
                <a:cxn ang="0">
                  <a:pos x="283" y="777"/>
                </a:cxn>
                <a:cxn ang="0">
                  <a:pos x="340" y="599"/>
                </a:cxn>
                <a:cxn ang="0">
                  <a:pos x="359" y="408"/>
                </a:cxn>
                <a:cxn ang="0">
                  <a:pos x="312" y="294"/>
                </a:cxn>
                <a:cxn ang="0">
                  <a:pos x="217" y="76"/>
                </a:cxn>
                <a:cxn ang="0">
                  <a:pos x="143" y="0"/>
                </a:cxn>
                <a:cxn ang="0">
                  <a:pos x="95" y="142"/>
                </a:cxn>
                <a:cxn ang="0">
                  <a:pos x="143" y="522"/>
                </a:cxn>
                <a:cxn ang="0">
                  <a:pos x="0" y="608"/>
                </a:cxn>
                <a:cxn ang="0">
                  <a:pos x="29" y="796"/>
                </a:cxn>
                <a:cxn ang="0">
                  <a:pos x="29" y="796"/>
                </a:cxn>
              </a:cxnLst>
              <a:rect l="0" t="0" r="r" b="b"/>
              <a:pathLst>
                <a:path w="359" h="834">
                  <a:moveTo>
                    <a:pt x="29" y="796"/>
                  </a:moveTo>
                  <a:lnTo>
                    <a:pt x="133" y="768"/>
                  </a:lnTo>
                  <a:lnTo>
                    <a:pt x="198" y="834"/>
                  </a:lnTo>
                  <a:lnTo>
                    <a:pt x="283" y="777"/>
                  </a:lnTo>
                  <a:lnTo>
                    <a:pt x="340" y="599"/>
                  </a:lnTo>
                  <a:lnTo>
                    <a:pt x="359" y="408"/>
                  </a:lnTo>
                  <a:lnTo>
                    <a:pt x="312" y="294"/>
                  </a:lnTo>
                  <a:lnTo>
                    <a:pt x="217" y="76"/>
                  </a:lnTo>
                  <a:lnTo>
                    <a:pt x="143" y="0"/>
                  </a:lnTo>
                  <a:lnTo>
                    <a:pt x="95" y="142"/>
                  </a:lnTo>
                  <a:lnTo>
                    <a:pt x="143" y="522"/>
                  </a:lnTo>
                  <a:lnTo>
                    <a:pt x="0" y="608"/>
                  </a:lnTo>
                  <a:lnTo>
                    <a:pt x="29" y="796"/>
                  </a:lnTo>
                  <a:lnTo>
                    <a:pt x="29" y="796"/>
                  </a:lnTo>
                  <a:close/>
                </a:path>
              </a:pathLst>
            </a:custGeom>
            <a:solidFill>
              <a:srgbClr val="FF994D"/>
            </a:solidFill>
            <a:ln w="9525">
              <a:noFill/>
              <a:round/>
              <a:headEnd/>
              <a:tailEnd/>
            </a:ln>
          </p:spPr>
          <p:txBody>
            <a:bodyPr/>
            <a:lstStyle/>
            <a:p>
              <a:endParaRPr lang="ar-SA"/>
            </a:p>
          </p:txBody>
        </p:sp>
        <p:sp>
          <p:nvSpPr>
            <p:cNvPr id="11" name="Freeform 8"/>
            <p:cNvSpPr>
              <a:spLocks/>
            </p:cNvSpPr>
            <p:nvPr/>
          </p:nvSpPr>
          <p:spPr bwMode="auto">
            <a:xfrm>
              <a:off x="3735" y="1240"/>
              <a:ext cx="256" cy="114"/>
            </a:xfrm>
            <a:custGeom>
              <a:avLst/>
              <a:gdLst/>
              <a:ahLst/>
              <a:cxnLst>
                <a:cxn ang="0">
                  <a:pos x="59" y="0"/>
                </a:cxn>
                <a:cxn ang="0">
                  <a:pos x="209" y="6"/>
                </a:cxn>
                <a:cxn ang="0">
                  <a:pos x="327" y="49"/>
                </a:cxn>
                <a:cxn ang="0">
                  <a:pos x="498" y="124"/>
                </a:cxn>
                <a:cxn ang="0">
                  <a:pos x="511" y="203"/>
                </a:cxn>
                <a:cxn ang="0">
                  <a:pos x="448" y="228"/>
                </a:cxn>
                <a:cxn ang="0">
                  <a:pos x="368" y="215"/>
                </a:cxn>
                <a:cxn ang="0">
                  <a:pos x="233" y="129"/>
                </a:cxn>
                <a:cxn ang="0">
                  <a:pos x="178" y="104"/>
                </a:cxn>
                <a:cxn ang="0">
                  <a:pos x="74" y="99"/>
                </a:cxn>
                <a:cxn ang="0">
                  <a:pos x="0" y="85"/>
                </a:cxn>
                <a:cxn ang="0">
                  <a:pos x="59" y="0"/>
                </a:cxn>
                <a:cxn ang="0">
                  <a:pos x="59" y="0"/>
                </a:cxn>
              </a:cxnLst>
              <a:rect l="0" t="0" r="r" b="b"/>
              <a:pathLst>
                <a:path w="511" h="228">
                  <a:moveTo>
                    <a:pt x="59" y="0"/>
                  </a:moveTo>
                  <a:lnTo>
                    <a:pt x="209" y="6"/>
                  </a:lnTo>
                  <a:lnTo>
                    <a:pt x="327" y="49"/>
                  </a:lnTo>
                  <a:lnTo>
                    <a:pt x="498" y="124"/>
                  </a:lnTo>
                  <a:lnTo>
                    <a:pt x="511" y="203"/>
                  </a:lnTo>
                  <a:lnTo>
                    <a:pt x="448" y="228"/>
                  </a:lnTo>
                  <a:lnTo>
                    <a:pt x="368" y="215"/>
                  </a:lnTo>
                  <a:lnTo>
                    <a:pt x="233" y="129"/>
                  </a:lnTo>
                  <a:lnTo>
                    <a:pt x="178" y="104"/>
                  </a:lnTo>
                  <a:lnTo>
                    <a:pt x="74" y="99"/>
                  </a:lnTo>
                  <a:lnTo>
                    <a:pt x="0" y="85"/>
                  </a:lnTo>
                  <a:lnTo>
                    <a:pt x="59" y="0"/>
                  </a:lnTo>
                  <a:lnTo>
                    <a:pt x="59" y="0"/>
                  </a:lnTo>
                  <a:close/>
                </a:path>
              </a:pathLst>
            </a:custGeom>
            <a:solidFill>
              <a:srgbClr val="FF994D"/>
            </a:solidFill>
            <a:ln w="9525">
              <a:noFill/>
              <a:round/>
              <a:headEnd/>
              <a:tailEnd/>
            </a:ln>
          </p:spPr>
          <p:txBody>
            <a:bodyPr/>
            <a:lstStyle/>
            <a:p>
              <a:endParaRPr lang="ar-SA"/>
            </a:p>
          </p:txBody>
        </p:sp>
        <p:sp>
          <p:nvSpPr>
            <p:cNvPr id="12" name="Freeform 9"/>
            <p:cNvSpPr>
              <a:spLocks/>
            </p:cNvSpPr>
            <p:nvPr/>
          </p:nvSpPr>
          <p:spPr bwMode="auto">
            <a:xfrm>
              <a:off x="3613" y="1114"/>
              <a:ext cx="535" cy="369"/>
            </a:xfrm>
            <a:custGeom>
              <a:avLst/>
              <a:gdLst/>
              <a:ahLst/>
              <a:cxnLst>
                <a:cxn ang="0">
                  <a:pos x="204" y="517"/>
                </a:cxn>
                <a:cxn ang="0">
                  <a:pos x="61" y="407"/>
                </a:cxn>
                <a:cxn ang="0">
                  <a:pos x="0" y="242"/>
                </a:cxn>
                <a:cxn ang="0">
                  <a:pos x="80" y="112"/>
                </a:cxn>
                <a:cxn ang="0">
                  <a:pos x="234" y="31"/>
                </a:cxn>
                <a:cxn ang="0">
                  <a:pos x="394" y="0"/>
                </a:cxn>
                <a:cxn ang="0">
                  <a:pos x="633" y="31"/>
                </a:cxn>
                <a:cxn ang="0">
                  <a:pos x="829" y="105"/>
                </a:cxn>
                <a:cxn ang="0">
                  <a:pos x="966" y="204"/>
                </a:cxn>
                <a:cxn ang="0">
                  <a:pos x="1038" y="308"/>
                </a:cxn>
                <a:cxn ang="0">
                  <a:pos x="1071" y="418"/>
                </a:cxn>
                <a:cxn ang="0">
                  <a:pos x="1046" y="561"/>
                </a:cxn>
                <a:cxn ang="0">
                  <a:pos x="977" y="654"/>
                </a:cxn>
                <a:cxn ang="0">
                  <a:pos x="768" y="740"/>
                </a:cxn>
                <a:cxn ang="0">
                  <a:pos x="590" y="684"/>
                </a:cxn>
                <a:cxn ang="0">
                  <a:pos x="774" y="654"/>
                </a:cxn>
                <a:cxn ang="0">
                  <a:pos x="922" y="567"/>
                </a:cxn>
                <a:cxn ang="0">
                  <a:pos x="947" y="426"/>
                </a:cxn>
                <a:cxn ang="0">
                  <a:pos x="886" y="278"/>
                </a:cxn>
                <a:cxn ang="0">
                  <a:pos x="719" y="167"/>
                </a:cxn>
                <a:cxn ang="0">
                  <a:pos x="535" y="93"/>
                </a:cxn>
                <a:cxn ang="0">
                  <a:pos x="350" y="88"/>
                </a:cxn>
                <a:cxn ang="0">
                  <a:pos x="229" y="143"/>
                </a:cxn>
                <a:cxn ang="0">
                  <a:pos x="160" y="198"/>
                </a:cxn>
                <a:cxn ang="0">
                  <a:pos x="130" y="278"/>
                </a:cxn>
                <a:cxn ang="0">
                  <a:pos x="147" y="377"/>
                </a:cxn>
                <a:cxn ang="0">
                  <a:pos x="265" y="511"/>
                </a:cxn>
                <a:cxn ang="0">
                  <a:pos x="204" y="517"/>
                </a:cxn>
                <a:cxn ang="0">
                  <a:pos x="204" y="517"/>
                </a:cxn>
              </a:cxnLst>
              <a:rect l="0" t="0" r="r" b="b"/>
              <a:pathLst>
                <a:path w="1071" h="740">
                  <a:moveTo>
                    <a:pt x="204" y="517"/>
                  </a:moveTo>
                  <a:lnTo>
                    <a:pt x="61" y="407"/>
                  </a:lnTo>
                  <a:lnTo>
                    <a:pt x="0" y="242"/>
                  </a:lnTo>
                  <a:lnTo>
                    <a:pt x="80" y="112"/>
                  </a:lnTo>
                  <a:lnTo>
                    <a:pt x="234" y="31"/>
                  </a:lnTo>
                  <a:lnTo>
                    <a:pt x="394" y="0"/>
                  </a:lnTo>
                  <a:lnTo>
                    <a:pt x="633" y="31"/>
                  </a:lnTo>
                  <a:lnTo>
                    <a:pt x="829" y="105"/>
                  </a:lnTo>
                  <a:lnTo>
                    <a:pt x="966" y="204"/>
                  </a:lnTo>
                  <a:lnTo>
                    <a:pt x="1038" y="308"/>
                  </a:lnTo>
                  <a:lnTo>
                    <a:pt x="1071" y="418"/>
                  </a:lnTo>
                  <a:lnTo>
                    <a:pt x="1046" y="561"/>
                  </a:lnTo>
                  <a:lnTo>
                    <a:pt x="977" y="654"/>
                  </a:lnTo>
                  <a:lnTo>
                    <a:pt x="768" y="740"/>
                  </a:lnTo>
                  <a:lnTo>
                    <a:pt x="590" y="684"/>
                  </a:lnTo>
                  <a:lnTo>
                    <a:pt x="774" y="654"/>
                  </a:lnTo>
                  <a:lnTo>
                    <a:pt x="922" y="567"/>
                  </a:lnTo>
                  <a:lnTo>
                    <a:pt x="947" y="426"/>
                  </a:lnTo>
                  <a:lnTo>
                    <a:pt x="886" y="278"/>
                  </a:lnTo>
                  <a:lnTo>
                    <a:pt x="719" y="167"/>
                  </a:lnTo>
                  <a:lnTo>
                    <a:pt x="535" y="93"/>
                  </a:lnTo>
                  <a:lnTo>
                    <a:pt x="350" y="88"/>
                  </a:lnTo>
                  <a:lnTo>
                    <a:pt x="229" y="143"/>
                  </a:lnTo>
                  <a:lnTo>
                    <a:pt x="160" y="198"/>
                  </a:lnTo>
                  <a:lnTo>
                    <a:pt x="130" y="278"/>
                  </a:lnTo>
                  <a:lnTo>
                    <a:pt x="147" y="377"/>
                  </a:lnTo>
                  <a:lnTo>
                    <a:pt x="265" y="511"/>
                  </a:lnTo>
                  <a:lnTo>
                    <a:pt x="204" y="517"/>
                  </a:lnTo>
                  <a:lnTo>
                    <a:pt x="204" y="517"/>
                  </a:lnTo>
                  <a:close/>
                </a:path>
              </a:pathLst>
            </a:custGeom>
            <a:solidFill>
              <a:srgbClr val="FF994D"/>
            </a:solidFill>
            <a:ln w="9525">
              <a:noFill/>
              <a:round/>
              <a:headEnd/>
              <a:tailEnd/>
            </a:ln>
          </p:spPr>
          <p:txBody>
            <a:bodyPr/>
            <a:lstStyle/>
            <a:p>
              <a:endParaRPr lang="ar-SA"/>
            </a:p>
          </p:txBody>
        </p:sp>
        <p:sp>
          <p:nvSpPr>
            <p:cNvPr id="13" name="Freeform 10"/>
            <p:cNvSpPr>
              <a:spLocks/>
            </p:cNvSpPr>
            <p:nvPr/>
          </p:nvSpPr>
          <p:spPr bwMode="auto">
            <a:xfrm>
              <a:off x="2951" y="1172"/>
              <a:ext cx="530" cy="274"/>
            </a:xfrm>
            <a:custGeom>
              <a:avLst/>
              <a:gdLst/>
              <a:ahLst/>
              <a:cxnLst>
                <a:cxn ang="0">
                  <a:pos x="739" y="374"/>
                </a:cxn>
                <a:cxn ang="0">
                  <a:pos x="849" y="325"/>
                </a:cxn>
                <a:cxn ang="0">
                  <a:pos x="965" y="276"/>
                </a:cxn>
                <a:cxn ang="0">
                  <a:pos x="946" y="129"/>
                </a:cxn>
                <a:cxn ang="0">
                  <a:pos x="1058" y="99"/>
                </a:cxn>
                <a:cxn ang="0">
                  <a:pos x="1028" y="36"/>
                </a:cxn>
                <a:cxn ang="0">
                  <a:pos x="984" y="0"/>
                </a:cxn>
                <a:cxn ang="0">
                  <a:pos x="492" y="165"/>
                </a:cxn>
                <a:cxn ang="0">
                  <a:pos x="154" y="374"/>
                </a:cxn>
                <a:cxn ang="0">
                  <a:pos x="0" y="547"/>
                </a:cxn>
                <a:cxn ang="0">
                  <a:pos x="264" y="374"/>
                </a:cxn>
                <a:cxn ang="0">
                  <a:pos x="522" y="259"/>
                </a:cxn>
                <a:cxn ang="0">
                  <a:pos x="657" y="215"/>
                </a:cxn>
                <a:cxn ang="0">
                  <a:pos x="750" y="209"/>
                </a:cxn>
                <a:cxn ang="0">
                  <a:pos x="739" y="374"/>
                </a:cxn>
                <a:cxn ang="0">
                  <a:pos x="739" y="374"/>
                </a:cxn>
              </a:cxnLst>
              <a:rect l="0" t="0" r="r" b="b"/>
              <a:pathLst>
                <a:path w="1058" h="547">
                  <a:moveTo>
                    <a:pt x="739" y="374"/>
                  </a:moveTo>
                  <a:lnTo>
                    <a:pt x="849" y="325"/>
                  </a:lnTo>
                  <a:lnTo>
                    <a:pt x="965" y="276"/>
                  </a:lnTo>
                  <a:lnTo>
                    <a:pt x="946" y="129"/>
                  </a:lnTo>
                  <a:lnTo>
                    <a:pt x="1058" y="99"/>
                  </a:lnTo>
                  <a:lnTo>
                    <a:pt x="1028" y="36"/>
                  </a:lnTo>
                  <a:lnTo>
                    <a:pt x="984" y="0"/>
                  </a:lnTo>
                  <a:lnTo>
                    <a:pt x="492" y="165"/>
                  </a:lnTo>
                  <a:lnTo>
                    <a:pt x="154" y="374"/>
                  </a:lnTo>
                  <a:lnTo>
                    <a:pt x="0" y="547"/>
                  </a:lnTo>
                  <a:lnTo>
                    <a:pt x="264" y="374"/>
                  </a:lnTo>
                  <a:lnTo>
                    <a:pt x="522" y="259"/>
                  </a:lnTo>
                  <a:lnTo>
                    <a:pt x="657" y="215"/>
                  </a:lnTo>
                  <a:lnTo>
                    <a:pt x="750" y="209"/>
                  </a:lnTo>
                  <a:lnTo>
                    <a:pt x="739" y="374"/>
                  </a:lnTo>
                  <a:lnTo>
                    <a:pt x="739" y="374"/>
                  </a:lnTo>
                  <a:close/>
                </a:path>
              </a:pathLst>
            </a:custGeom>
            <a:solidFill>
              <a:srgbClr val="FF994D"/>
            </a:solidFill>
            <a:ln w="9525">
              <a:noFill/>
              <a:round/>
              <a:headEnd/>
              <a:tailEnd/>
            </a:ln>
          </p:spPr>
          <p:txBody>
            <a:bodyPr/>
            <a:lstStyle/>
            <a:p>
              <a:endParaRPr lang="ar-SA"/>
            </a:p>
          </p:txBody>
        </p:sp>
        <p:sp>
          <p:nvSpPr>
            <p:cNvPr id="14" name="Freeform 11"/>
            <p:cNvSpPr>
              <a:spLocks/>
            </p:cNvSpPr>
            <p:nvPr/>
          </p:nvSpPr>
          <p:spPr bwMode="auto">
            <a:xfrm>
              <a:off x="3462" y="1754"/>
              <a:ext cx="353" cy="157"/>
            </a:xfrm>
            <a:custGeom>
              <a:avLst/>
              <a:gdLst/>
              <a:ahLst/>
              <a:cxnLst>
                <a:cxn ang="0">
                  <a:pos x="0" y="308"/>
                </a:cxn>
                <a:cxn ang="0">
                  <a:pos x="363" y="190"/>
                </a:cxn>
                <a:cxn ang="0">
                  <a:pos x="707" y="0"/>
                </a:cxn>
                <a:cxn ang="0">
                  <a:pos x="690" y="160"/>
                </a:cxn>
                <a:cxn ang="0">
                  <a:pos x="468" y="253"/>
                </a:cxn>
                <a:cxn ang="0">
                  <a:pos x="99" y="314"/>
                </a:cxn>
                <a:cxn ang="0">
                  <a:pos x="0" y="308"/>
                </a:cxn>
                <a:cxn ang="0">
                  <a:pos x="0" y="308"/>
                </a:cxn>
              </a:cxnLst>
              <a:rect l="0" t="0" r="r" b="b"/>
              <a:pathLst>
                <a:path w="707" h="314">
                  <a:moveTo>
                    <a:pt x="0" y="308"/>
                  </a:moveTo>
                  <a:lnTo>
                    <a:pt x="363" y="190"/>
                  </a:lnTo>
                  <a:lnTo>
                    <a:pt x="707" y="0"/>
                  </a:lnTo>
                  <a:lnTo>
                    <a:pt x="690" y="160"/>
                  </a:lnTo>
                  <a:lnTo>
                    <a:pt x="468" y="253"/>
                  </a:lnTo>
                  <a:lnTo>
                    <a:pt x="99" y="314"/>
                  </a:lnTo>
                  <a:lnTo>
                    <a:pt x="0" y="308"/>
                  </a:lnTo>
                  <a:lnTo>
                    <a:pt x="0" y="308"/>
                  </a:lnTo>
                  <a:close/>
                </a:path>
              </a:pathLst>
            </a:custGeom>
            <a:solidFill>
              <a:srgbClr val="FF994D"/>
            </a:solidFill>
            <a:ln w="9525">
              <a:noFill/>
              <a:round/>
              <a:headEnd/>
              <a:tailEnd/>
            </a:ln>
          </p:spPr>
          <p:txBody>
            <a:bodyPr/>
            <a:lstStyle/>
            <a:p>
              <a:endParaRPr lang="ar-SA"/>
            </a:p>
          </p:txBody>
        </p:sp>
        <p:sp>
          <p:nvSpPr>
            <p:cNvPr id="15" name="Freeform 12"/>
            <p:cNvSpPr>
              <a:spLocks/>
            </p:cNvSpPr>
            <p:nvPr/>
          </p:nvSpPr>
          <p:spPr bwMode="auto">
            <a:xfrm>
              <a:off x="3330" y="1578"/>
              <a:ext cx="67" cy="290"/>
            </a:xfrm>
            <a:custGeom>
              <a:avLst/>
              <a:gdLst/>
              <a:ahLst/>
              <a:cxnLst>
                <a:cxn ang="0">
                  <a:pos x="38" y="0"/>
                </a:cxn>
                <a:cxn ang="0">
                  <a:pos x="0" y="271"/>
                </a:cxn>
                <a:cxn ang="0">
                  <a:pos x="13" y="524"/>
                </a:cxn>
                <a:cxn ang="0">
                  <a:pos x="99" y="579"/>
                </a:cxn>
                <a:cxn ang="0">
                  <a:pos x="87" y="443"/>
                </a:cxn>
                <a:cxn ang="0">
                  <a:pos x="118" y="173"/>
                </a:cxn>
                <a:cxn ang="0">
                  <a:pos x="135" y="38"/>
                </a:cxn>
                <a:cxn ang="0">
                  <a:pos x="38" y="0"/>
                </a:cxn>
                <a:cxn ang="0">
                  <a:pos x="38" y="0"/>
                </a:cxn>
              </a:cxnLst>
              <a:rect l="0" t="0" r="r" b="b"/>
              <a:pathLst>
                <a:path w="135" h="579">
                  <a:moveTo>
                    <a:pt x="38" y="0"/>
                  </a:moveTo>
                  <a:lnTo>
                    <a:pt x="0" y="271"/>
                  </a:lnTo>
                  <a:lnTo>
                    <a:pt x="13" y="524"/>
                  </a:lnTo>
                  <a:lnTo>
                    <a:pt x="99" y="579"/>
                  </a:lnTo>
                  <a:lnTo>
                    <a:pt x="87" y="443"/>
                  </a:lnTo>
                  <a:lnTo>
                    <a:pt x="118" y="173"/>
                  </a:lnTo>
                  <a:lnTo>
                    <a:pt x="135" y="38"/>
                  </a:lnTo>
                  <a:lnTo>
                    <a:pt x="38" y="0"/>
                  </a:lnTo>
                  <a:lnTo>
                    <a:pt x="38" y="0"/>
                  </a:lnTo>
                  <a:close/>
                </a:path>
              </a:pathLst>
            </a:custGeom>
            <a:solidFill>
              <a:srgbClr val="FF994D"/>
            </a:solidFill>
            <a:ln w="9525">
              <a:noFill/>
              <a:round/>
              <a:headEnd/>
              <a:tailEnd/>
            </a:ln>
          </p:spPr>
          <p:txBody>
            <a:bodyPr/>
            <a:lstStyle/>
            <a:p>
              <a:endParaRPr lang="ar-SA"/>
            </a:p>
          </p:txBody>
        </p:sp>
        <p:sp>
          <p:nvSpPr>
            <p:cNvPr id="16" name="Freeform 13"/>
            <p:cNvSpPr>
              <a:spLocks/>
            </p:cNvSpPr>
            <p:nvPr/>
          </p:nvSpPr>
          <p:spPr bwMode="auto">
            <a:xfrm>
              <a:off x="3351" y="1886"/>
              <a:ext cx="71" cy="68"/>
            </a:xfrm>
            <a:custGeom>
              <a:avLst/>
              <a:gdLst/>
              <a:ahLst/>
              <a:cxnLst>
                <a:cxn ang="0">
                  <a:pos x="140" y="0"/>
                </a:cxn>
                <a:cxn ang="0">
                  <a:pos x="43" y="0"/>
                </a:cxn>
                <a:cxn ang="0">
                  <a:pos x="0" y="68"/>
                </a:cxn>
                <a:cxn ang="0">
                  <a:pos x="19" y="134"/>
                </a:cxn>
                <a:cxn ang="0">
                  <a:pos x="91" y="134"/>
                </a:cxn>
                <a:cxn ang="0">
                  <a:pos x="129" y="68"/>
                </a:cxn>
                <a:cxn ang="0">
                  <a:pos x="140" y="0"/>
                </a:cxn>
                <a:cxn ang="0">
                  <a:pos x="140" y="0"/>
                </a:cxn>
              </a:cxnLst>
              <a:rect l="0" t="0" r="r" b="b"/>
              <a:pathLst>
                <a:path w="140" h="134">
                  <a:moveTo>
                    <a:pt x="140" y="0"/>
                  </a:moveTo>
                  <a:lnTo>
                    <a:pt x="43" y="0"/>
                  </a:lnTo>
                  <a:lnTo>
                    <a:pt x="0" y="68"/>
                  </a:lnTo>
                  <a:lnTo>
                    <a:pt x="19" y="134"/>
                  </a:lnTo>
                  <a:lnTo>
                    <a:pt x="91" y="134"/>
                  </a:lnTo>
                  <a:lnTo>
                    <a:pt x="129" y="68"/>
                  </a:lnTo>
                  <a:lnTo>
                    <a:pt x="140" y="0"/>
                  </a:lnTo>
                  <a:lnTo>
                    <a:pt x="140" y="0"/>
                  </a:lnTo>
                  <a:close/>
                </a:path>
              </a:pathLst>
            </a:custGeom>
            <a:solidFill>
              <a:srgbClr val="FF994D"/>
            </a:solidFill>
            <a:ln w="9525">
              <a:noFill/>
              <a:round/>
              <a:headEnd/>
              <a:tailEnd/>
            </a:ln>
          </p:spPr>
          <p:txBody>
            <a:bodyPr/>
            <a:lstStyle/>
            <a:p>
              <a:endParaRPr lang="ar-SA"/>
            </a:p>
          </p:txBody>
        </p:sp>
        <p:sp>
          <p:nvSpPr>
            <p:cNvPr id="17" name="Freeform 14"/>
            <p:cNvSpPr>
              <a:spLocks/>
            </p:cNvSpPr>
            <p:nvPr/>
          </p:nvSpPr>
          <p:spPr bwMode="auto">
            <a:xfrm>
              <a:off x="3563" y="2062"/>
              <a:ext cx="145" cy="123"/>
            </a:xfrm>
            <a:custGeom>
              <a:avLst/>
              <a:gdLst/>
              <a:ahLst/>
              <a:cxnLst>
                <a:cxn ang="0">
                  <a:pos x="289" y="141"/>
                </a:cxn>
                <a:cxn ang="0">
                  <a:pos x="220" y="245"/>
                </a:cxn>
                <a:cxn ang="0">
                  <a:pos x="0" y="99"/>
                </a:cxn>
                <a:cxn ang="0">
                  <a:pos x="0" y="0"/>
                </a:cxn>
                <a:cxn ang="0">
                  <a:pos x="79" y="31"/>
                </a:cxn>
                <a:cxn ang="0">
                  <a:pos x="289" y="141"/>
                </a:cxn>
                <a:cxn ang="0">
                  <a:pos x="289" y="141"/>
                </a:cxn>
              </a:cxnLst>
              <a:rect l="0" t="0" r="r" b="b"/>
              <a:pathLst>
                <a:path w="289" h="245">
                  <a:moveTo>
                    <a:pt x="289" y="141"/>
                  </a:moveTo>
                  <a:lnTo>
                    <a:pt x="220" y="245"/>
                  </a:lnTo>
                  <a:lnTo>
                    <a:pt x="0" y="99"/>
                  </a:lnTo>
                  <a:lnTo>
                    <a:pt x="0" y="0"/>
                  </a:lnTo>
                  <a:lnTo>
                    <a:pt x="79" y="31"/>
                  </a:lnTo>
                  <a:lnTo>
                    <a:pt x="289" y="141"/>
                  </a:lnTo>
                  <a:lnTo>
                    <a:pt x="289" y="141"/>
                  </a:lnTo>
                  <a:close/>
                </a:path>
              </a:pathLst>
            </a:custGeom>
            <a:solidFill>
              <a:srgbClr val="FF994D"/>
            </a:solidFill>
            <a:ln w="9525">
              <a:noFill/>
              <a:round/>
              <a:headEnd/>
              <a:tailEnd/>
            </a:ln>
          </p:spPr>
          <p:txBody>
            <a:bodyPr/>
            <a:lstStyle/>
            <a:p>
              <a:endParaRPr lang="ar-SA"/>
            </a:p>
          </p:txBody>
        </p:sp>
        <p:sp>
          <p:nvSpPr>
            <p:cNvPr id="18" name="Freeform 15"/>
            <p:cNvSpPr>
              <a:spLocks/>
            </p:cNvSpPr>
            <p:nvPr/>
          </p:nvSpPr>
          <p:spPr bwMode="auto">
            <a:xfrm>
              <a:off x="3603" y="1474"/>
              <a:ext cx="172" cy="181"/>
            </a:xfrm>
            <a:custGeom>
              <a:avLst/>
              <a:gdLst/>
              <a:ahLst/>
              <a:cxnLst>
                <a:cxn ang="0">
                  <a:pos x="265" y="0"/>
                </a:cxn>
                <a:cxn ang="0">
                  <a:pos x="0" y="307"/>
                </a:cxn>
                <a:cxn ang="0">
                  <a:pos x="118" y="363"/>
                </a:cxn>
                <a:cxn ang="0">
                  <a:pos x="215" y="247"/>
                </a:cxn>
                <a:cxn ang="0">
                  <a:pos x="344" y="85"/>
                </a:cxn>
                <a:cxn ang="0">
                  <a:pos x="265" y="0"/>
                </a:cxn>
                <a:cxn ang="0">
                  <a:pos x="265" y="0"/>
                </a:cxn>
              </a:cxnLst>
              <a:rect l="0" t="0" r="r" b="b"/>
              <a:pathLst>
                <a:path w="344" h="363">
                  <a:moveTo>
                    <a:pt x="265" y="0"/>
                  </a:moveTo>
                  <a:lnTo>
                    <a:pt x="0" y="307"/>
                  </a:lnTo>
                  <a:lnTo>
                    <a:pt x="118" y="363"/>
                  </a:lnTo>
                  <a:lnTo>
                    <a:pt x="215" y="247"/>
                  </a:lnTo>
                  <a:lnTo>
                    <a:pt x="344" y="85"/>
                  </a:lnTo>
                  <a:lnTo>
                    <a:pt x="265" y="0"/>
                  </a:lnTo>
                  <a:lnTo>
                    <a:pt x="265" y="0"/>
                  </a:lnTo>
                  <a:close/>
                </a:path>
              </a:pathLst>
            </a:custGeom>
            <a:solidFill>
              <a:srgbClr val="FF994D"/>
            </a:solidFill>
            <a:ln w="9525">
              <a:noFill/>
              <a:round/>
              <a:headEnd/>
              <a:tailEnd/>
            </a:ln>
          </p:spPr>
          <p:txBody>
            <a:bodyPr/>
            <a:lstStyle/>
            <a:p>
              <a:endParaRPr lang="ar-SA"/>
            </a:p>
          </p:txBody>
        </p:sp>
        <p:sp>
          <p:nvSpPr>
            <p:cNvPr id="19" name="Freeform 16"/>
            <p:cNvSpPr>
              <a:spLocks/>
            </p:cNvSpPr>
            <p:nvPr/>
          </p:nvSpPr>
          <p:spPr bwMode="auto">
            <a:xfrm>
              <a:off x="3007" y="1702"/>
              <a:ext cx="151" cy="139"/>
            </a:xfrm>
            <a:custGeom>
              <a:avLst/>
              <a:gdLst/>
              <a:ahLst/>
              <a:cxnLst>
                <a:cxn ang="0">
                  <a:pos x="0" y="123"/>
                </a:cxn>
                <a:cxn ang="0">
                  <a:pos x="190" y="277"/>
                </a:cxn>
                <a:cxn ang="0">
                  <a:pos x="281" y="245"/>
                </a:cxn>
                <a:cxn ang="0">
                  <a:pos x="300" y="165"/>
                </a:cxn>
                <a:cxn ang="0">
                  <a:pos x="104" y="0"/>
                </a:cxn>
                <a:cxn ang="0">
                  <a:pos x="0" y="123"/>
                </a:cxn>
                <a:cxn ang="0">
                  <a:pos x="0" y="123"/>
                </a:cxn>
              </a:cxnLst>
              <a:rect l="0" t="0" r="r" b="b"/>
              <a:pathLst>
                <a:path w="300" h="277">
                  <a:moveTo>
                    <a:pt x="0" y="123"/>
                  </a:moveTo>
                  <a:lnTo>
                    <a:pt x="190" y="277"/>
                  </a:lnTo>
                  <a:lnTo>
                    <a:pt x="281" y="245"/>
                  </a:lnTo>
                  <a:lnTo>
                    <a:pt x="300" y="165"/>
                  </a:lnTo>
                  <a:lnTo>
                    <a:pt x="104" y="0"/>
                  </a:lnTo>
                  <a:lnTo>
                    <a:pt x="0" y="123"/>
                  </a:lnTo>
                  <a:lnTo>
                    <a:pt x="0" y="123"/>
                  </a:lnTo>
                  <a:close/>
                </a:path>
              </a:pathLst>
            </a:custGeom>
            <a:solidFill>
              <a:srgbClr val="FF994D"/>
            </a:solidFill>
            <a:ln w="9525">
              <a:noFill/>
              <a:round/>
              <a:headEnd/>
              <a:tailEnd/>
            </a:ln>
          </p:spPr>
          <p:txBody>
            <a:bodyPr/>
            <a:lstStyle/>
            <a:p>
              <a:endParaRPr lang="ar-SA"/>
            </a:p>
          </p:txBody>
        </p:sp>
        <p:sp>
          <p:nvSpPr>
            <p:cNvPr id="20" name="Freeform 18"/>
            <p:cNvSpPr>
              <a:spLocks/>
            </p:cNvSpPr>
            <p:nvPr/>
          </p:nvSpPr>
          <p:spPr bwMode="auto">
            <a:xfrm>
              <a:off x="2961" y="2249"/>
              <a:ext cx="166" cy="161"/>
            </a:xfrm>
            <a:custGeom>
              <a:avLst/>
              <a:gdLst/>
              <a:ahLst/>
              <a:cxnLst>
                <a:cxn ang="0">
                  <a:pos x="233" y="0"/>
                </a:cxn>
                <a:cxn ang="0">
                  <a:pos x="0" y="247"/>
                </a:cxn>
                <a:cxn ang="0">
                  <a:pos x="68" y="321"/>
                </a:cxn>
                <a:cxn ang="0">
                  <a:pos x="332" y="38"/>
                </a:cxn>
                <a:cxn ang="0">
                  <a:pos x="233" y="0"/>
                </a:cxn>
                <a:cxn ang="0">
                  <a:pos x="233" y="0"/>
                </a:cxn>
              </a:cxnLst>
              <a:rect l="0" t="0" r="r" b="b"/>
              <a:pathLst>
                <a:path w="332" h="321">
                  <a:moveTo>
                    <a:pt x="233" y="0"/>
                  </a:moveTo>
                  <a:lnTo>
                    <a:pt x="0" y="247"/>
                  </a:lnTo>
                  <a:lnTo>
                    <a:pt x="68" y="321"/>
                  </a:lnTo>
                  <a:lnTo>
                    <a:pt x="332" y="38"/>
                  </a:lnTo>
                  <a:lnTo>
                    <a:pt x="233" y="0"/>
                  </a:lnTo>
                  <a:lnTo>
                    <a:pt x="233" y="0"/>
                  </a:lnTo>
                  <a:close/>
                </a:path>
              </a:pathLst>
            </a:custGeom>
            <a:solidFill>
              <a:srgbClr val="FF994D"/>
            </a:solidFill>
            <a:ln w="9525">
              <a:noFill/>
              <a:round/>
              <a:headEnd/>
              <a:tailEnd/>
            </a:ln>
          </p:spPr>
          <p:txBody>
            <a:bodyPr/>
            <a:lstStyle/>
            <a:p>
              <a:endParaRPr lang="ar-SA"/>
            </a:p>
          </p:txBody>
        </p:sp>
        <p:sp>
          <p:nvSpPr>
            <p:cNvPr id="21" name="Freeform 63"/>
            <p:cNvSpPr>
              <a:spLocks/>
            </p:cNvSpPr>
            <p:nvPr/>
          </p:nvSpPr>
          <p:spPr bwMode="auto">
            <a:xfrm>
              <a:off x="3017" y="2286"/>
              <a:ext cx="92" cy="104"/>
            </a:xfrm>
            <a:custGeom>
              <a:avLst/>
              <a:gdLst/>
              <a:ahLst/>
              <a:cxnLst>
                <a:cxn ang="0">
                  <a:pos x="161" y="0"/>
                </a:cxn>
                <a:cxn ang="0">
                  <a:pos x="0" y="177"/>
                </a:cxn>
                <a:cxn ang="0">
                  <a:pos x="30" y="207"/>
                </a:cxn>
                <a:cxn ang="0">
                  <a:pos x="119" y="99"/>
                </a:cxn>
                <a:cxn ang="0">
                  <a:pos x="184" y="23"/>
                </a:cxn>
                <a:cxn ang="0">
                  <a:pos x="161" y="0"/>
                </a:cxn>
                <a:cxn ang="0">
                  <a:pos x="161" y="0"/>
                </a:cxn>
              </a:cxnLst>
              <a:rect l="0" t="0" r="r" b="b"/>
              <a:pathLst>
                <a:path w="184" h="207">
                  <a:moveTo>
                    <a:pt x="161" y="0"/>
                  </a:moveTo>
                  <a:lnTo>
                    <a:pt x="0" y="177"/>
                  </a:lnTo>
                  <a:lnTo>
                    <a:pt x="30" y="207"/>
                  </a:lnTo>
                  <a:lnTo>
                    <a:pt x="119" y="99"/>
                  </a:lnTo>
                  <a:lnTo>
                    <a:pt x="184" y="23"/>
                  </a:lnTo>
                  <a:lnTo>
                    <a:pt x="161" y="0"/>
                  </a:lnTo>
                  <a:lnTo>
                    <a:pt x="161" y="0"/>
                  </a:lnTo>
                  <a:close/>
                </a:path>
              </a:pathLst>
            </a:custGeom>
            <a:solidFill>
              <a:srgbClr val="000000"/>
            </a:solidFill>
            <a:ln w="9525">
              <a:noFill/>
              <a:round/>
              <a:headEnd/>
              <a:tailEnd/>
            </a:ln>
          </p:spPr>
          <p:txBody>
            <a:bodyPr/>
            <a:lstStyle/>
            <a:p>
              <a:endParaRPr lang="ar-SA"/>
            </a:p>
          </p:txBody>
        </p:sp>
        <p:sp>
          <p:nvSpPr>
            <p:cNvPr id="22" name="Freeform 64"/>
            <p:cNvSpPr>
              <a:spLocks/>
            </p:cNvSpPr>
            <p:nvPr/>
          </p:nvSpPr>
          <p:spPr bwMode="auto">
            <a:xfrm>
              <a:off x="3061" y="2317"/>
              <a:ext cx="97" cy="105"/>
            </a:xfrm>
            <a:custGeom>
              <a:avLst/>
              <a:gdLst/>
              <a:ahLst/>
              <a:cxnLst>
                <a:cxn ang="0">
                  <a:pos x="169" y="0"/>
                </a:cxn>
                <a:cxn ang="0">
                  <a:pos x="67" y="116"/>
                </a:cxn>
                <a:cxn ang="0">
                  <a:pos x="0" y="195"/>
                </a:cxn>
                <a:cxn ang="0">
                  <a:pos x="25" y="211"/>
                </a:cxn>
                <a:cxn ang="0">
                  <a:pos x="82" y="173"/>
                </a:cxn>
                <a:cxn ang="0">
                  <a:pos x="158" y="66"/>
                </a:cxn>
                <a:cxn ang="0">
                  <a:pos x="196" y="11"/>
                </a:cxn>
                <a:cxn ang="0">
                  <a:pos x="169" y="0"/>
                </a:cxn>
                <a:cxn ang="0">
                  <a:pos x="169" y="0"/>
                </a:cxn>
              </a:cxnLst>
              <a:rect l="0" t="0" r="r" b="b"/>
              <a:pathLst>
                <a:path w="196" h="211">
                  <a:moveTo>
                    <a:pt x="169" y="0"/>
                  </a:moveTo>
                  <a:lnTo>
                    <a:pt x="67" y="116"/>
                  </a:lnTo>
                  <a:lnTo>
                    <a:pt x="0" y="195"/>
                  </a:lnTo>
                  <a:lnTo>
                    <a:pt x="25" y="211"/>
                  </a:lnTo>
                  <a:lnTo>
                    <a:pt x="82" y="173"/>
                  </a:lnTo>
                  <a:lnTo>
                    <a:pt x="158" y="66"/>
                  </a:lnTo>
                  <a:lnTo>
                    <a:pt x="196" y="11"/>
                  </a:lnTo>
                  <a:lnTo>
                    <a:pt x="169" y="0"/>
                  </a:lnTo>
                  <a:lnTo>
                    <a:pt x="169" y="0"/>
                  </a:lnTo>
                  <a:close/>
                </a:path>
              </a:pathLst>
            </a:custGeom>
            <a:solidFill>
              <a:srgbClr val="000000"/>
            </a:solidFill>
            <a:ln w="9525">
              <a:noFill/>
              <a:round/>
              <a:headEnd/>
              <a:tailEnd/>
            </a:ln>
          </p:spPr>
          <p:txBody>
            <a:bodyPr/>
            <a:lstStyle/>
            <a:p>
              <a:endParaRPr lang="ar-SA"/>
            </a:p>
          </p:txBody>
        </p:sp>
        <p:sp>
          <p:nvSpPr>
            <p:cNvPr id="23" name="Freeform 65"/>
            <p:cNvSpPr>
              <a:spLocks/>
            </p:cNvSpPr>
            <p:nvPr/>
          </p:nvSpPr>
          <p:spPr bwMode="auto">
            <a:xfrm>
              <a:off x="3147" y="2321"/>
              <a:ext cx="60" cy="88"/>
            </a:xfrm>
            <a:custGeom>
              <a:avLst/>
              <a:gdLst/>
              <a:ahLst/>
              <a:cxnLst>
                <a:cxn ang="0">
                  <a:pos x="114" y="0"/>
                </a:cxn>
                <a:cxn ang="0">
                  <a:pos x="0" y="150"/>
                </a:cxn>
                <a:cxn ang="0">
                  <a:pos x="23" y="177"/>
                </a:cxn>
                <a:cxn ang="0">
                  <a:pos x="61" y="158"/>
                </a:cxn>
                <a:cxn ang="0">
                  <a:pos x="120" y="44"/>
                </a:cxn>
                <a:cxn ang="0">
                  <a:pos x="114" y="0"/>
                </a:cxn>
                <a:cxn ang="0">
                  <a:pos x="114" y="0"/>
                </a:cxn>
              </a:cxnLst>
              <a:rect l="0" t="0" r="r" b="b"/>
              <a:pathLst>
                <a:path w="120" h="177">
                  <a:moveTo>
                    <a:pt x="114" y="0"/>
                  </a:moveTo>
                  <a:lnTo>
                    <a:pt x="0" y="150"/>
                  </a:lnTo>
                  <a:lnTo>
                    <a:pt x="23" y="177"/>
                  </a:lnTo>
                  <a:lnTo>
                    <a:pt x="61" y="158"/>
                  </a:lnTo>
                  <a:lnTo>
                    <a:pt x="120" y="44"/>
                  </a:lnTo>
                  <a:lnTo>
                    <a:pt x="114" y="0"/>
                  </a:lnTo>
                  <a:lnTo>
                    <a:pt x="114" y="0"/>
                  </a:lnTo>
                  <a:close/>
                </a:path>
              </a:pathLst>
            </a:custGeom>
            <a:solidFill>
              <a:srgbClr val="000000"/>
            </a:solidFill>
            <a:ln w="9525">
              <a:noFill/>
              <a:round/>
              <a:headEnd/>
              <a:tailEnd/>
            </a:ln>
          </p:spPr>
          <p:txBody>
            <a:bodyPr/>
            <a:lstStyle/>
            <a:p>
              <a:endParaRPr lang="ar-SA"/>
            </a:p>
          </p:txBody>
        </p:sp>
        <p:sp>
          <p:nvSpPr>
            <p:cNvPr id="24" name="Freeform 66"/>
            <p:cNvSpPr>
              <a:spLocks/>
            </p:cNvSpPr>
            <p:nvPr/>
          </p:nvSpPr>
          <p:spPr bwMode="auto">
            <a:xfrm>
              <a:off x="3216" y="2341"/>
              <a:ext cx="40" cy="55"/>
            </a:xfrm>
            <a:custGeom>
              <a:avLst/>
              <a:gdLst/>
              <a:ahLst/>
              <a:cxnLst>
                <a:cxn ang="0">
                  <a:pos x="64" y="0"/>
                </a:cxn>
                <a:cxn ang="0">
                  <a:pos x="0" y="76"/>
                </a:cxn>
                <a:cxn ang="0">
                  <a:pos x="15" y="110"/>
                </a:cxn>
                <a:cxn ang="0">
                  <a:pos x="53" y="103"/>
                </a:cxn>
                <a:cxn ang="0">
                  <a:pos x="80" y="23"/>
                </a:cxn>
                <a:cxn ang="0">
                  <a:pos x="64" y="0"/>
                </a:cxn>
                <a:cxn ang="0">
                  <a:pos x="64" y="0"/>
                </a:cxn>
              </a:cxnLst>
              <a:rect l="0" t="0" r="r" b="b"/>
              <a:pathLst>
                <a:path w="80" h="110">
                  <a:moveTo>
                    <a:pt x="64" y="0"/>
                  </a:moveTo>
                  <a:lnTo>
                    <a:pt x="0" y="76"/>
                  </a:lnTo>
                  <a:lnTo>
                    <a:pt x="15" y="110"/>
                  </a:lnTo>
                  <a:lnTo>
                    <a:pt x="53" y="103"/>
                  </a:lnTo>
                  <a:lnTo>
                    <a:pt x="80" y="23"/>
                  </a:lnTo>
                  <a:lnTo>
                    <a:pt x="64" y="0"/>
                  </a:lnTo>
                  <a:lnTo>
                    <a:pt x="64" y="0"/>
                  </a:lnTo>
                  <a:close/>
                </a:path>
              </a:pathLst>
            </a:custGeom>
            <a:solidFill>
              <a:srgbClr val="000000"/>
            </a:solidFill>
            <a:ln w="9525">
              <a:noFill/>
              <a:round/>
              <a:headEnd/>
              <a:tailEnd/>
            </a:ln>
          </p:spPr>
          <p:txBody>
            <a:bodyPr/>
            <a:lstStyle/>
            <a:p>
              <a:endParaRPr lang="ar-SA"/>
            </a:p>
          </p:txBody>
        </p:sp>
        <p:sp>
          <p:nvSpPr>
            <p:cNvPr id="25" name="Freeform 67"/>
            <p:cNvSpPr>
              <a:spLocks/>
            </p:cNvSpPr>
            <p:nvPr/>
          </p:nvSpPr>
          <p:spPr bwMode="auto">
            <a:xfrm>
              <a:off x="3273" y="2328"/>
              <a:ext cx="18" cy="26"/>
            </a:xfrm>
            <a:custGeom>
              <a:avLst/>
              <a:gdLst/>
              <a:ahLst/>
              <a:cxnLst>
                <a:cxn ang="0">
                  <a:pos x="0" y="21"/>
                </a:cxn>
                <a:cxn ang="0">
                  <a:pos x="8" y="52"/>
                </a:cxn>
                <a:cxn ang="0">
                  <a:pos x="34" y="25"/>
                </a:cxn>
                <a:cxn ang="0">
                  <a:pos x="23" y="0"/>
                </a:cxn>
                <a:cxn ang="0">
                  <a:pos x="0" y="21"/>
                </a:cxn>
                <a:cxn ang="0">
                  <a:pos x="0" y="21"/>
                </a:cxn>
              </a:cxnLst>
              <a:rect l="0" t="0" r="r" b="b"/>
              <a:pathLst>
                <a:path w="34" h="52">
                  <a:moveTo>
                    <a:pt x="0" y="21"/>
                  </a:moveTo>
                  <a:lnTo>
                    <a:pt x="8" y="52"/>
                  </a:lnTo>
                  <a:lnTo>
                    <a:pt x="34" y="25"/>
                  </a:lnTo>
                  <a:lnTo>
                    <a:pt x="23" y="0"/>
                  </a:lnTo>
                  <a:lnTo>
                    <a:pt x="0" y="21"/>
                  </a:lnTo>
                  <a:lnTo>
                    <a:pt x="0" y="21"/>
                  </a:lnTo>
                  <a:close/>
                </a:path>
              </a:pathLst>
            </a:custGeom>
            <a:solidFill>
              <a:srgbClr val="000000"/>
            </a:solidFill>
            <a:ln w="9525">
              <a:noFill/>
              <a:round/>
              <a:headEnd/>
              <a:tailEnd/>
            </a:ln>
          </p:spPr>
          <p:txBody>
            <a:bodyPr/>
            <a:lstStyle/>
            <a:p>
              <a:endParaRPr lang="ar-SA"/>
            </a:p>
          </p:txBody>
        </p:sp>
        <p:sp>
          <p:nvSpPr>
            <p:cNvPr id="26" name="Freeform 68"/>
            <p:cNvSpPr>
              <a:spLocks/>
            </p:cNvSpPr>
            <p:nvPr/>
          </p:nvSpPr>
          <p:spPr bwMode="auto">
            <a:xfrm>
              <a:off x="3310" y="2341"/>
              <a:ext cx="23" cy="26"/>
            </a:xfrm>
            <a:custGeom>
              <a:avLst/>
              <a:gdLst/>
              <a:ahLst/>
              <a:cxnLst>
                <a:cxn ang="0">
                  <a:pos x="31" y="0"/>
                </a:cxn>
                <a:cxn ang="0">
                  <a:pos x="0" y="27"/>
                </a:cxn>
                <a:cxn ang="0">
                  <a:pos x="12" y="53"/>
                </a:cxn>
                <a:cxn ang="0">
                  <a:pos x="48" y="31"/>
                </a:cxn>
                <a:cxn ang="0">
                  <a:pos x="31" y="0"/>
                </a:cxn>
                <a:cxn ang="0">
                  <a:pos x="31" y="0"/>
                </a:cxn>
              </a:cxnLst>
              <a:rect l="0" t="0" r="r" b="b"/>
              <a:pathLst>
                <a:path w="48" h="53">
                  <a:moveTo>
                    <a:pt x="31" y="0"/>
                  </a:moveTo>
                  <a:lnTo>
                    <a:pt x="0" y="27"/>
                  </a:lnTo>
                  <a:lnTo>
                    <a:pt x="12" y="53"/>
                  </a:lnTo>
                  <a:lnTo>
                    <a:pt x="48" y="31"/>
                  </a:lnTo>
                  <a:lnTo>
                    <a:pt x="31" y="0"/>
                  </a:lnTo>
                  <a:lnTo>
                    <a:pt x="31" y="0"/>
                  </a:lnTo>
                  <a:close/>
                </a:path>
              </a:pathLst>
            </a:custGeom>
            <a:solidFill>
              <a:srgbClr val="000000"/>
            </a:solidFill>
            <a:ln w="9525">
              <a:noFill/>
              <a:round/>
              <a:headEnd/>
              <a:tailEnd/>
            </a:ln>
          </p:spPr>
          <p:txBody>
            <a:bodyPr/>
            <a:lstStyle/>
            <a:p>
              <a:endParaRPr lang="ar-SA"/>
            </a:p>
          </p:txBody>
        </p:sp>
        <p:sp>
          <p:nvSpPr>
            <p:cNvPr id="27" name="Freeform 69"/>
            <p:cNvSpPr>
              <a:spLocks/>
            </p:cNvSpPr>
            <p:nvPr/>
          </p:nvSpPr>
          <p:spPr bwMode="auto">
            <a:xfrm>
              <a:off x="3385" y="2317"/>
              <a:ext cx="24" cy="24"/>
            </a:xfrm>
            <a:custGeom>
              <a:avLst/>
              <a:gdLst/>
              <a:ahLst/>
              <a:cxnLst>
                <a:cxn ang="0">
                  <a:pos x="0" y="11"/>
                </a:cxn>
                <a:cxn ang="0">
                  <a:pos x="23" y="47"/>
                </a:cxn>
                <a:cxn ang="0">
                  <a:pos x="50" y="26"/>
                </a:cxn>
                <a:cxn ang="0">
                  <a:pos x="38" y="0"/>
                </a:cxn>
                <a:cxn ang="0">
                  <a:pos x="0" y="11"/>
                </a:cxn>
                <a:cxn ang="0">
                  <a:pos x="0" y="11"/>
                </a:cxn>
              </a:cxnLst>
              <a:rect l="0" t="0" r="r" b="b"/>
              <a:pathLst>
                <a:path w="50" h="47">
                  <a:moveTo>
                    <a:pt x="0" y="11"/>
                  </a:moveTo>
                  <a:lnTo>
                    <a:pt x="23" y="47"/>
                  </a:lnTo>
                  <a:lnTo>
                    <a:pt x="50" y="26"/>
                  </a:lnTo>
                  <a:lnTo>
                    <a:pt x="38" y="0"/>
                  </a:lnTo>
                  <a:lnTo>
                    <a:pt x="0" y="11"/>
                  </a:lnTo>
                  <a:lnTo>
                    <a:pt x="0" y="11"/>
                  </a:lnTo>
                  <a:close/>
                </a:path>
              </a:pathLst>
            </a:custGeom>
            <a:solidFill>
              <a:srgbClr val="000000"/>
            </a:solidFill>
            <a:ln w="9525">
              <a:noFill/>
              <a:round/>
              <a:headEnd/>
              <a:tailEnd/>
            </a:ln>
          </p:spPr>
          <p:txBody>
            <a:bodyPr/>
            <a:lstStyle/>
            <a:p>
              <a:endParaRPr lang="ar-SA"/>
            </a:p>
          </p:txBody>
        </p:sp>
        <p:sp>
          <p:nvSpPr>
            <p:cNvPr id="28" name="Freeform 70"/>
            <p:cNvSpPr>
              <a:spLocks/>
            </p:cNvSpPr>
            <p:nvPr/>
          </p:nvSpPr>
          <p:spPr bwMode="auto">
            <a:xfrm>
              <a:off x="2947" y="2235"/>
              <a:ext cx="185" cy="185"/>
            </a:xfrm>
            <a:custGeom>
              <a:avLst/>
              <a:gdLst/>
              <a:ahLst/>
              <a:cxnLst>
                <a:cxn ang="0">
                  <a:pos x="369" y="57"/>
                </a:cxn>
                <a:cxn ang="0">
                  <a:pos x="293" y="12"/>
                </a:cxn>
                <a:cxn ang="0">
                  <a:pos x="251" y="0"/>
                </a:cxn>
                <a:cxn ang="0">
                  <a:pos x="215" y="31"/>
                </a:cxn>
                <a:cxn ang="0">
                  <a:pos x="131" y="126"/>
                </a:cxn>
                <a:cxn ang="0">
                  <a:pos x="36" y="219"/>
                </a:cxn>
                <a:cxn ang="0">
                  <a:pos x="0" y="268"/>
                </a:cxn>
                <a:cxn ang="0">
                  <a:pos x="0" y="321"/>
                </a:cxn>
                <a:cxn ang="0">
                  <a:pos x="51" y="348"/>
                </a:cxn>
                <a:cxn ang="0">
                  <a:pos x="123" y="371"/>
                </a:cxn>
                <a:cxn ang="0">
                  <a:pos x="131" y="340"/>
                </a:cxn>
                <a:cxn ang="0">
                  <a:pos x="97" y="310"/>
                </a:cxn>
                <a:cxn ang="0">
                  <a:pos x="63" y="283"/>
                </a:cxn>
                <a:cxn ang="0">
                  <a:pos x="146" y="190"/>
                </a:cxn>
                <a:cxn ang="0">
                  <a:pos x="241" y="84"/>
                </a:cxn>
                <a:cxn ang="0">
                  <a:pos x="293" y="65"/>
                </a:cxn>
                <a:cxn ang="0">
                  <a:pos x="334" y="84"/>
                </a:cxn>
                <a:cxn ang="0">
                  <a:pos x="369" y="84"/>
                </a:cxn>
                <a:cxn ang="0">
                  <a:pos x="369" y="57"/>
                </a:cxn>
                <a:cxn ang="0">
                  <a:pos x="369" y="57"/>
                </a:cxn>
              </a:cxnLst>
              <a:rect l="0" t="0" r="r" b="b"/>
              <a:pathLst>
                <a:path w="369" h="371">
                  <a:moveTo>
                    <a:pt x="369" y="57"/>
                  </a:moveTo>
                  <a:lnTo>
                    <a:pt x="293" y="12"/>
                  </a:lnTo>
                  <a:lnTo>
                    <a:pt x="251" y="0"/>
                  </a:lnTo>
                  <a:lnTo>
                    <a:pt x="215" y="31"/>
                  </a:lnTo>
                  <a:lnTo>
                    <a:pt x="131" y="126"/>
                  </a:lnTo>
                  <a:lnTo>
                    <a:pt x="36" y="219"/>
                  </a:lnTo>
                  <a:lnTo>
                    <a:pt x="0" y="268"/>
                  </a:lnTo>
                  <a:lnTo>
                    <a:pt x="0" y="321"/>
                  </a:lnTo>
                  <a:lnTo>
                    <a:pt x="51" y="348"/>
                  </a:lnTo>
                  <a:lnTo>
                    <a:pt x="123" y="371"/>
                  </a:lnTo>
                  <a:lnTo>
                    <a:pt x="131" y="340"/>
                  </a:lnTo>
                  <a:lnTo>
                    <a:pt x="97" y="310"/>
                  </a:lnTo>
                  <a:lnTo>
                    <a:pt x="63" y="283"/>
                  </a:lnTo>
                  <a:lnTo>
                    <a:pt x="146" y="190"/>
                  </a:lnTo>
                  <a:lnTo>
                    <a:pt x="241" y="84"/>
                  </a:lnTo>
                  <a:lnTo>
                    <a:pt x="293" y="65"/>
                  </a:lnTo>
                  <a:lnTo>
                    <a:pt x="334" y="84"/>
                  </a:lnTo>
                  <a:lnTo>
                    <a:pt x="369" y="84"/>
                  </a:lnTo>
                  <a:lnTo>
                    <a:pt x="369" y="57"/>
                  </a:lnTo>
                  <a:lnTo>
                    <a:pt x="369" y="57"/>
                  </a:lnTo>
                  <a:close/>
                </a:path>
              </a:pathLst>
            </a:custGeom>
            <a:solidFill>
              <a:srgbClr val="000000"/>
            </a:solidFill>
            <a:ln w="9525">
              <a:noFill/>
              <a:round/>
              <a:headEnd/>
              <a:tailEnd/>
            </a:ln>
          </p:spPr>
          <p:txBody>
            <a:bodyPr/>
            <a:lstStyle/>
            <a:p>
              <a:endParaRPr lang="ar-SA"/>
            </a:p>
          </p:txBody>
        </p:sp>
        <p:sp>
          <p:nvSpPr>
            <p:cNvPr id="29" name="Freeform 74"/>
            <p:cNvSpPr>
              <a:spLocks/>
            </p:cNvSpPr>
            <p:nvPr/>
          </p:nvSpPr>
          <p:spPr bwMode="auto">
            <a:xfrm>
              <a:off x="2961" y="1408"/>
              <a:ext cx="30" cy="39"/>
            </a:xfrm>
            <a:custGeom>
              <a:avLst/>
              <a:gdLst/>
              <a:ahLst/>
              <a:cxnLst>
                <a:cxn ang="0">
                  <a:pos x="55" y="0"/>
                </a:cxn>
                <a:cxn ang="0">
                  <a:pos x="0" y="40"/>
                </a:cxn>
                <a:cxn ang="0">
                  <a:pos x="7" y="78"/>
                </a:cxn>
                <a:cxn ang="0">
                  <a:pos x="60" y="44"/>
                </a:cxn>
                <a:cxn ang="0">
                  <a:pos x="55" y="0"/>
                </a:cxn>
                <a:cxn ang="0">
                  <a:pos x="55" y="0"/>
                </a:cxn>
              </a:cxnLst>
              <a:rect l="0" t="0" r="r" b="b"/>
              <a:pathLst>
                <a:path w="60" h="78">
                  <a:moveTo>
                    <a:pt x="55" y="0"/>
                  </a:moveTo>
                  <a:lnTo>
                    <a:pt x="0" y="40"/>
                  </a:lnTo>
                  <a:lnTo>
                    <a:pt x="7" y="78"/>
                  </a:lnTo>
                  <a:lnTo>
                    <a:pt x="60" y="44"/>
                  </a:lnTo>
                  <a:lnTo>
                    <a:pt x="55" y="0"/>
                  </a:lnTo>
                  <a:lnTo>
                    <a:pt x="55" y="0"/>
                  </a:lnTo>
                  <a:close/>
                </a:path>
              </a:pathLst>
            </a:custGeom>
            <a:solidFill>
              <a:srgbClr val="000000"/>
            </a:solidFill>
            <a:ln w="9525">
              <a:noFill/>
              <a:round/>
              <a:headEnd/>
              <a:tailEnd/>
            </a:ln>
          </p:spPr>
          <p:txBody>
            <a:bodyPr/>
            <a:lstStyle/>
            <a:p>
              <a:endParaRPr lang="ar-SA"/>
            </a:p>
          </p:txBody>
        </p:sp>
        <p:sp>
          <p:nvSpPr>
            <p:cNvPr id="30" name="Freeform 75"/>
            <p:cNvSpPr>
              <a:spLocks/>
            </p:cNvSpPr>
            <p:nvPr/>
          </p:nvSpPr>
          <p:spPr bwMode="auto">
            <a:xfrm>
              <a:off x="3047" y="1341"/>
              <a:ext cx="41" cy="33"/>
            </a:xfrm>
            <a:custGeom>
              <a:avLst/>
              <a:gdLst/>
              <a:ahLst/>
              <a:cxnLst>
                <a:cxn ang="0">
                  <a:pos x="70" y="0"/>
                </a:cxn>
                <a:cxn ang="0">
                  <a:pos x="0" y="44"/>
                </a:cxn>
                <a:cxn ang="0">
                  <a:pos x="13" y="67"/>
                </a:cxn>
                <a:cxn ang="0">
                  <a:pos x="81" y="31"/>
                </a:cxn>
                <a:cxn ang="0">
                  <a:pos x="70" y="0"/>
                </a:cxn>
                <a:cxn ang="0">
                  <a:pos x="70" y="0"/>
                </a:cxn>
              </a:cxnLst>
              <a:rect l="0" t="0" r="r" b="b"/>
              <a:pathLst>
                <a:path w="81" h="67">
                  <a:moveTo>
                    <a:pt x="70" y="0"/>
                  </a:moveTo>
                  <a:lnTo>
                    <a:pt x="0" y="44"/>
                  </a:lnTo>
                  <a:lnTo>
                    <a:pt x="13" y="67"/>
                  </a:lnTo>
                  <a:lnTo>
                    <a:pt x="81" y="31"/>
                  </a:lnTo>
                  <a:lnTo>
                    <a:pt x="70" y="0"/>
                  </a:lnTo>
                  <a:lnTo>
                    <a:pt x="70" y="0"/>
                  </a:lnTo>
                  <a:close/>
                </a:path>
              </a:pathLst>
            </a:custGeom>
            <a:solidFill>
              <a:srgbClr val="000000"/>
            </a:solidFill>
            <a:ln w="9525">
              <a:noFill/>
              <a:round/>
              <a:headEnd/>
              <a:tailEnd/>
            </a:ln>
          </p:spPr>
          <p:txBody>
            <a:bodyPr/>
            <a:lstStyle/>
            <a:p>
              <a:endParaRPr lang="ar-SA"/>
            </a:p>
          </p:txBody>
        </p:sp>
        <p:sp>
          <p:nvSpPr>
            <p:cNvPr id="31" name="Freeform 76"/>
            <p:cNvSpPr>
              <a:spLocks/>
            </p:cNvSpPr>
            <p:nvPr/>
          </p:nvSpPr>
          <p:spPr bwMode="auto">
            <a:xfrm>
              <a:off x="3140" y="1386"/>
              <a:ext cx="22" cy="37"/>
            </a:xfrm>
            <a:custGeom>
              <a:avLst/>
              <a:gdLst/>
              <a:ahLst/>
              <a:cxnLst>
                <a:cxn ang="0">
                  <a:pos x="30" y="0"/>
                </a:cxn>
                <a:cxn ang="0">
                  <a:pos x="0" y="13"/>
                </a:cxn>
                <a:cxn ang="0">
                  <a:pos x="0" y="57"/>
                </a:cxn>
                <a:cxn ang="0">
                  <a:pos x="34" y="74"/>
                </a:cxn>
                <a:cxn ang="0">
                  <a:pos x="44" y="26"/>
                </a:cxn>
                <a:cxn ang="0">
                  <a:pos x="30" y="0"/>
                </a:cxn>
                <a:cxn ang="0">
                  <a:pos x="30" y="0"/>
                </a:cxn>
              </a:cxnLst>
              <a:rect l="0" t="0" r="r" b="b"/>
              <a:pathLst>
                <a:path w="44" h="74">
                  <a:moveTo>
                    <a:pt x="30" y="0"/>
                  </a:moveTo>
                  <a:lnTo>
                    <a:pt x="0" y="13"/>
                  </a:lnTo>
                  <a:lnTo>
                    <a:pt x="0" y="57"/>
                  </a:lnTo>
                  <a:lnTo>
                    <a:pt x="34" y="74"/>
                  </a:lnTo>
                  <a:lnTo>
                    <a:pt x="44" y="26"/>
                  </a:lnTo>
                  <a:lnTo>
                    <a:pt x="30" y="0"/>
                  </a:lnTo>
                  <a:lnTo>
                    <a:pt x="30" y="0"/>
                  </a:lnTo>
                  <a:close/>
                </a:path>
              </a:pathLst>
            </a:custGeom>
            <a:solidFill>
              <a:srgbClr val="000000"/>
            </a:solidFill>
            <a:ln w="9525">
              <a:noFill/>
              <a:round/>
              <a:headEnd/>
              <a:tailEnd/>
            </a:ln>
          </p:spPr>
          <p:txBody>
            <a:bodyPr/>
            <a:lstStyle/>
            <a:p>
              <a:endParaRPr lang="ar-SA"/>
            </a:p>
          </p:txBody>
        </p:sp>
        <p:sp>
          <p:nvSpPr>
            <p:cNvPr id="32" name="Freeform 77"/>
            <p:cNvSpPr>
              <a:spLocks/>
            </p:cNvSpPr>
            <p:nvPr/>
          </p:nvSpPr>
          <p:spPr bwMode="auto">
            <a:xfrm>
              <a:off x="3186" y="1330"/>
              <a:ext cx="34" cy="68"/>
            </a:xfrm>
            <a:custGeom>
              <a:avLst/>
              <a:gdLst/>
              <a:ahLst/>
              <a:cxnLst>
                <a:cxn ang="0">
                  <a:pos x="0" y="17"/>
                </a:cxn>
                <a:cxn ang="0">
                  <a:pos x="34" y="104"/>
                </a:cxn>
                <a:cxn ang="0">
                  <a:pos x="68" y="134"/>
                </a:cxn>
                <a:cxn ang="0">
                  <a:pos x="57" y="60"/>
                </a:cxn>
                <a:cxn ang="0">
                  <a:pos x="44" y="0"/>
                </a:cxn>
                <a:cxn ang="0">
                  <a:pos x="0" y="17"/>
                </a:cxn>
                <a:cxn ang="0">
                  <a:pos x="0" y="17"/>
                </a:cxn>
              </a:cxnLst>
              <a:rect l="0" t="0" r="r" b="b"/>
              <a:pathLst>
                <a:path w="68" h="134">
                  <a:moveTo>
                    <a:pt x="0" y="17"/>
                  </a:moveTo>
                  <a:lnTo>
                    <a:pt x="34" y="104"/>
                  </a:lnTo>
                  <a:lnTo>
                    <a:pt x="68" y="134"/>
                  </a:lnTo>
                  <a:lnTo>
                    <a:pt x="57" y="60"/>
                  </a:lnTo>
                  <a:lnTo>
                    <a:pt x="44" y="0"/>
                  </a:lnTo>
                  <a:lnTo>
                    <a:pt x="0" y="17"/>
                  </a:lnTo>
                  <a:lnTo>
                    <a:pt x="0" y="17"/>
                  </a:lnTo>
                  <a:close/>
                </a:path>
              </a:pathLst>
            </a:custGeom>
            <a:solidFill>
              <a:srgbClr val="000000"/>
            </a:solidFill>
            <a:ln w="9525">
              <a:noFill/>
              <a:round/>
              <a:headEnd/>
              <a:tailEnd/>
            </a:ln>
          </p:spPr>
          <p:txBody>
            <a:bodyPr/>
            <a:lstStyle/>
            <a:p>
              <a:endParaRPr lang="ar-SA"/>
            </a:p>
          </p:txBody>
        </p:sp>
        <p:sp>
          <p:nvSpPr>
            <p:cNvPr id="33" name="Freeform 78"/>
            <p:cNvSpPr>
              <a:spLocks/>
            </p:cNvSpPr>
            <p:nvPr/>
          </p:nvSpPr>
          <p:spPr bwMode="auto">
            <a:xfrm>
              <a:off x="3177" y="1291"/>
              <a:ext cx="31" cy="24"/>
            </a:xfrm>
            <a:custGeom>
              <a:avLst/>
              <a:gdLst/>
              <a:ahLst/>
              <a:cxnLst>
                <a:cxn ang="0">
                  <a:pos x="21" y="0"/>
                </a:cxn>
                <a:cxn ang="0">
                  <a:pos x="0" y="30"/>
                </a:cxn>
                <a:cxn ang="0">
                  <a:pos x="30" y="47"/>
                </a:cxn>
                <a:cxn ang="0">
                  <a:pos x="61" y="30"/>
                </a:cxn>
                <a:cxn ang="0">
                  <a:pos x="51" y="0"/>
                </a:cxn>
                <a:cxn ang="0">
                  <a:pos x="21" y="0"/>
                </a:cxn>
                <a:cxn ang="0">
                  <a:pos x="21" y="0"/>
                </a:cxn>
              </a:cxnLst>
              <a:rect l="0" t="0" r="r" b="b"/>
              <a:pathLst>
                <a:path w="61" h="47">
                  <a:moveTo>
                    <a:pt x="21" y="0"/>
                  </a:moveTo>
                  <a:lnTo>
                    <a:pt x="0" y="30"/>
                  </a:lnTo>
                  <a:lnTo>
                    <a:pt x="30" y="47"/>
                  </a:lnTo>
                  <a:lnTo>
                    <a:pt x="61" y="30"/>
                  </a:lnTo>
                  <a:lnTo>
                    <a:pt x="51" y="0"/>
                  </a:lnTo>
                  <a:lnTo>
                    <a:pt x="21" y="0"/>
                  </a:lnTo>
                  <a:lnTo>
                    <a:pt x="21" y="0"/>
                  </a:lnTo>
                  <a:close/>
                </a:path>
              </a:pathLst>
            </a:custGeom>
            <a:solidFill>
              <a:srgbClr val="000000"/>
            </a:solidFill>
            <a:ln w="9525">
              <a:noFill/>
              <a:round/>
              <a:headEnd/>
              <a:tailEnd/>
            </a:ln>
          </p:spPr>
          <p:txBody>
            <a:bodyPr/>
            <a:lstStyle/>
            <a:p>
              <a:endParaRPr lang="ar-SA"/>
            </a:p>
          </p:txBody>
        </p:sp>
        <p:sp>
          <p:nvSpPr>
            <p:cNvPr id="34" name="Freeform 79"/>
            <p:cNvSpPr>
              <a:spLocks/>
            </p:cNvSpPr>
            <p:nvPr/>
          </p:nvSpPr>
          <p:spPr bwMode="auto">
            <a:xfrm>
              <a:off x="3223" y="1261"/>
              <a:ext cx="28" cy="19"/>
            </a:xfrm>
            <a:custGeom>
              <a:avLst/>
              <a:gdLst/>
              <a:ahLst/>
              <a:cxnLst>
                <a:cxn ang="0">
                  <a:pos x="25" y="0"/>
                </a:cxn>
                <a:cxn ang="0">
                  <a:pos x="0" y="21"/>
                </a:cxn>
                <a:cxn ang="0">
                  <a:pos x="21" y="38"/>
                </a:cxn>
                <a:cxn ang="0">
                  <a:pos x="48" y="30"/>
                </a:cxn>
                <a:cxn ang="0">
                  <a:pos x="55" y="13"/>
                </a:cxn>
                <a:cxn ang="0">
                  <a:pos x="25" y="0"/>
                </a:cxn>
                <a:cxn ang="0">
                  <a:pos x="25" y="0"/>
                </a:cxn>
              </a:cxnLst>
              <a:rect l="0" t="0" r="r" b="b"/>
              <a:pathLst>
                <a:path w="55" h="38">
                  <a:moveTo>
                    <a:pt x="25" y="0"/>
                  </a:moveTo>
                  <a:lnTo>
                    <a:pt x="0" y="21"/>
                  </a:lnTo>
                  <a:lnTo>
                    <a:pt x="21" y="38"/>
                  </a:lnTo>
                  <a:lnTo>
                    <a:pt x="48" y="30"/>
                  </a:lnTo>
                  <a:lnTo>
                    <a:pt x="55" y="13"/>
                  </a:lnTo>
                  <a:lnTo>
                    <a:pt x="25" y="0"/>
                  </a:lnTo>
                  <a:lnTo>
                    <a:pt x="25" y="0"/>
                  </a:lnTo>
                  <a:close/>
                </a:path>
              </a:pathLst>
            </a:custGeom>
            <a:solidFill>
              <a:srgbClr val="000000"/>
            </a:solidFill>
            <a:ln w="9525">
              <a:noFill/>
              <a:round/>
              <a:headEnd/>
              <a:tailEnd/>
            </a:ln>
          </p:spPr>
          <p:txBody>
            <a:bodyPr/>
            <a:lstStyle/>
            <a:p>
              <a:endParaRPr lang="ar-SA"/>
            </a:p>
          </p:txBody>
        </p:sp>
        <p:sp>
          <p:nvSpPr>
            <p:cNvPr id="35" name="Freeform 80"/>
            <p:cNvSpPr>
              <a:spLocks/>
            </p:cNvSpPr>
            <p:nvPr/>
          </p:nvSpPr>
          <p:spPr bwMode="auto">
            <a:xfrm>
              <a:off x="3253" y="1305"/>
              <a:ext cx="31" cy="69"/>
            </a:xfrm>
            <a:custGeom>
              <a:avLst/>
              <a:gdLst/>
              <a:ahLst/>
              <a:cxnLst>
                <a:cxn ang="0">
                  <a:pos x="17" y="8"/>
                </a:cxn>
                <a:cxn ang="0">
                  <a:pos x="0" y="38"/>
                </a:cxn>
                <a:cxn ang="0">
                  <a:pos x="11" y="99"/>
                </a:cxn>
                <a:cxn ang="0">
                  <a:pos x="30" y="139"/>
                </a:cxn>
                <a:cxn ang="0">
                  <a:pos x="55" y="95"/>
                </a:cxn>
                <a:cxn ang="0">
                  <a:pos x="61" y="34"/>
                </a:cxn>
                <a:cxn ang="0">
                  <a:pos x="48" y="0"/>
                </a:cxn>
                <a:cxn ang="0">
                  <a:pos x="17" y="8"/>
                </a:cxn>
                <a:cxn ang="0">
                  <a:pos x="17" y="8"/>
                </a:cxn>
              </a:cxnLst>
              <a:rect l="0" t="0" r="r" b="b"/>
              <a:pathLst>
                <a:path w="61" h="139">
                  <a:moveTo>
                    <a:pt x="17" y="8"/>
                  </a:moveTo>
                  <a:lnTo>
                    <a:pt x="0" y="38"/>
                  </a:lnTo>
                  <a:lnTo>
                    <a:pt x="11" y="99"/>
                  </a:lnTo>
                  <a:lnTo>
                    <a:pt x="30" y="139"/>
                  </a:lnTo>
                  <a:lnTo>
                    <a:pt x="55" y="95"/>
                  </a:lnTo>
                  <a:lnTo>
                    <a:pt x="61" y="34"/>
                  </a:lnTo>
                  <a:lnTo>
                    <a:pt x="48" y="0"/>
                  </a:lnTo>
                  <a:lnTo>
                    <a:pt x="17" y="8"/>
                  </a:lnTo>
                  <a:lnTo>
                    <a:pt x="17" y="8"/>
                  </a:lnTo>
                  <a:close/>
                </a:path>
              </a:pathLst>
            </a:custGeom>
            <a:solidFill>
              <a:srgbClr val="000000"/>
            </a:solidFill>
            <a:ln w="9525">
              <a:noFill/>
              <a:round/>
              <a:headEnd/>
              <a:tailEnd/>
            </a:ln>
          </p:spPr>
          <p:txBody>
            <a:bodyPr/>
            <a:lstStyle/>
            <a:p>
              <a:endParaRPr lang="ar-SA"/>
            </a:p>
          </p:txBody>
        </p:sp>
        <p:sp>
          <p:nvSpPr>
            <p:cNvPr id="36" name="Freeform 81"/>
            <p:cNvSpPr>
              <a:spLocks/>
            </p:cNvSpPr>
            <p:nvPr/>
          </p:nvSpPr>
          <p:spPr bwMode="auto">
            <a:xfrm>
              <a:off x="3311" y="1276"/>
              <a:ext cx="24" cy="100"/>
            </a:xfrm>
            <a:custGeom>
              <a:avLst/>
              <a:gdLst/>
              <a:ahLst/>
              <a:cxnLst>
                <a:cxn ang="0">
                  <a:pos x="0" y="17"/>
                </a:cxn>
                <a:cxn ang="0">
                  <a:pos x="9" y="135"/>
                </a:cxn>
                <a:cxn ang="0">
                  <a:pos x="36" y="200"/>
                </a:cxn>
                <a:cxn ang="0">
                  <a:pos x="47" y="166"/>
                </a:cxn>
                <a:cxn ang="0">
                  <a:pos x="47" y="17"/>
                </a:cxn>
                <a:cxn ang="0">
                  <a:pos x="30" y="0"/>
                </a:cxn>
                <a:cxn ang="0">
                  <a:pos x="0" y="17"/>
                </a:cxn>
                <a:cxn ang="0">
                  <a:pos x="0" y="17"/>
                </a:cxn>
              </a:cxnLst>
              <a:rect l="0" t="0" r="r" b="b"/>
              <a:pathLst>
                <a:path w="47" h="200">
                  <a:moveTo>
                    <a:pt x="0" y="17"/>
                  </a:moveTo>
                  <a:lnTo>
                    <a:pt x="9" y="135"/>
                  </a:lnTo>
                  <a:lnTo>
                    <a:pt x="36" y="200"/>
                  </a:lnTo>
                  <a:lnTo>
                    <a:pt x="47" y="166"/>
                  </a:lnTo>
                  <a:lnTo>
                    <a:pt x="47" y="17"/>
                  </a:lnTo>
                  <a:lnTo>
                    <a:pt x="30" y="0"/>
                  </a:lnTo>
                  <a:lnTo>
                    <a:pt x="0" y="17"/>
                  </a:lnTo>
                  <a:lnTo>
                    <a:pt x="0" y="17"/>
                  </a:lnTo>
                  <a:close/>
                </a:path>
              </a:pathLst>
            </a:custGeom>
            <a:solidFill>
              <a:srgbClr val="000000"/>
            </a:solidFill>
            <a:ln w="9525">
              <a:noFill/>
              <a:round/>
              <a:headEnd/>
              <a:tailEnd/>
            </a:ln>
          </p:spPr>
          <p:txBody>
            <a:bodyPr/>
            <a:lstStyle/>
            <a:p>
              <a:endParaRPr lang="ar-SA"/>
            </a:p>
          </p:txBody>
        </p:sp>
        <p:sp>
          <p:nvSpPr>
            <p:cNvPr id="37" name="Freeform 82"/>
            <p:cNvSpPr>
              <a:spLocks/>
            </p:cNvSpPr>
            <p:nvPr/>
          </p:nvSpPr>
          <p:spPr bwMode="auto">
            <a:xfrm>
              <a:off x="2660" y="1460"/>
              <a:ext cx="401" cy="554"/>
            </a:xfrm>
            <a:custGeom>
              <a:avLst/>
              <a:gdLst/>
              <a:ahLst/>
              <a:cxnLst>
                <a:cxn ang="0">
                  <a:pos x="758" y="4"/>
                </a:cxn>
                <a:cxn ang="0">
                  <a:pos x="688" y="38"/>
                </a:cxn>
                <a:cxn ang="0">
                  <a:pos x="593" y="108"/>
                </a:cxn>
                <a:cxn ang="0">
                  <a:pos x="502" y="186"/>
                </a:cxn>
                <a:cxn ang="0">
                  <a:pos x="412" y="281"/>
                </a:cxn>
                <a:cxn ang="0">
                  <a:pos x="344" y="357"/>
                </a:cxn>
                <a:cxn ang="0">
                  <a:pos x="260" y="468"/>
                </a:cxn>
                <a:cxn ang="0">
                  <a:pos x="190" y="572"/>
                </a:cxn>
                <a:cxn ang="0">
                  <a:pos x="122" y="684"/>
                </a:cxn>
                <a:cxn ang="0">
                  <a:pos x="68" y="802"/>
                </a:cxn>
                <a:cxn ang="0">
                  <a:pos x="27" y="920"/>
                </a:cxn>
                <a:cxn ang="0">
                  <a:pos x="10" y="1002"/>
                </a:cxn>
                <a:cxn ang="0">
                  <a:pos x="0" y="1106"/>
                </a:cxn>
                <a:cxn ang="0">
                  <a:pos x="44" y="981"/>
                </a:cxn>
                <a:cxn ang="0">
                  <a:pos x="87" y="872"/>
                </a:cxn>
                <a:cxn ang="0">
                  <a:pos x="144" y="743"/>
                </a:cxn>
                <a:cxn ang="0">
                  <a:pos x="200" y="650"/>
                </a:cxn>
                <a:cxn ang="0">
                  <a:pos x="281" y="538"/>
                </a:cxn>
                <a:cxn ang="0">
                  <a:pos x="369" y="416"/>
                </a:cxn>
                <a:cxn ang="0">
                  <a:pos x="443" y="329"/>
                </a:cxn>
                <a:cxn ang="0">
                  <a:pos x="546" y="220"/>
                </a:cxn>
                <a:cxn ang="0">
                  <a:pos x="641" y="135"/>
                </a:cxn>
                <a:cxn ang="0">
                  <a:pos x="724" y="74"/>
                </a:cxn>
                <a:cxn ang="0">
                  <a:pos x="802" y="21"/>
                </a:cxn>
                <a:cxn ang="0">
                  <a:pos x="798" y="0"/>
                </a:cxn>
                <a:cxn ang="0">
                  <a:pos x="758" y="4"/>
                </a:cxn>
                <a:cxn ang="0">
                  <a:pos x="758" y="4"/>
                </a:cxn>
              </a:cxnLst>
              <a:rect l="0" t="0" r="r" b="b"/>
              <a:pathLst>
                <a:path w="802" h="1106">
                  <a:moveTo>
                    <a:pt x="758" y="4"/>
                  </a:moveTo>
                  <a:lnTo>
                    <a:pt x="688" y="38"/>
                  </a:lnTo>
                  <a:lnTo>
                    <a:pt x="593" y="108"/>
                  </a:lnTo>
                  <a:lnTo>
                    <a:pt x="502" y="186"/>
                  </a:lnTo>
                  <a:lnTo>
                    <a:pt x="412" y="281"/>
                  </a:lnTo>
                  <a:lnTo>
                    <a:pt x="344" y="357"/>
                  </a:lnTo>
                  <a:lnTo>
                    <a:pt x="260" y="468"/>
                  </a:lnTo>
                  <a:lnTo>
                    <a:pt x="190" y="572"/>
                  </a:lnTo>
                  <a:lnTo>
                    <a:pt x="122" y="684"/>
                  </a:lnTo>
                  <a:lnTo>
                    <a:pt x="68" y="802"/>
                  </a:lnTo>
                  <a:lnTo>
                    <a:pt x="27" y="920"/>
                  </a:lnTo>
                  <a:lnTo>
                    <a:pt x="10" y="1002"/>
                  </a:lnTo>
                  <a:lnTo>
                    <a:pt x="0" y="1106"/>
                  </a:lnTo>
                  <a:lnTo>
                    <a:pt x="44" y="981"/>
                  </a:lnTo>
                  <a:lnTo>
                    <a:pt x="87" y="872"/>
                  </a:lnTo>
                  <a:lnTo>
                    <a:pt x="144" y="743"/>
                  </a:lnTo>
                  <a:lnTo>
                    <a:pt x="200" y="650"/>
                  </a:lnTo>
                  <a:lnTo>
                    <a:pt x="281" y="538"/>
                  </a:lnTo>
                  <a:lnTo>
                    <a:pt x="369" y="416"/>
                  </a:lnTo>
                  <a:lnTo>
                    <a:pt x="443" y="329"/>
                  </a:lnTo>
                  <a:lnTo>
                    <a:pt x="546" y="220"/>
                  </a:lnTo>
                  <a:lnTo>
                    <a:pt x="641" y="135"/>
                  </a:lnTo>
                  <a:lnTo>
                    <a:pt x="724" y="74"/>
                  </a:lnTo>
                  <a:lnTo>
                    <a:pt x="802" y="21"/>
                  </a:lnTo>
                  <a:lnTo>
                    <a:pt x="798" y="0"/>
                  </a:lnTo>
                  <a:lnTo>
                    <a:pt x="758" y="4"/>
                  </a:lnTo>
                  <a:lnTo>
                    <a:pt x="758" y="4"/>
                  </a:lnTo>
                  <a:close/>
                </a:path>
              </a:pathLst>
            </a:custGeom>
            <a:solidFill>
              <a:srgbClr val="000000"/>
            </a:solidFill>
            <a:ln w="9525">
              <a:noFill/>
              <a:round/>
              <a:headEnd/>
              <a:tailEnd/>
            </a:ln>
          </p:spPr>
          <p:txBody>
            <a:bodyPr/>
            <a:lstStyle/>
            <a:p>
              <a:endParaRPr lang="ar-SA"/>
            </a:p>
          </p:txBody>
        </p:sp>
        <p:sp>
          <p:nvSpPr>
            <p:cNvPr id="38" name="Freeform 83"/>
            <p:cNvSpPr>
              <a:spLocks/>
            </p:cNvSpPr>
            <p:nvPr/>
          </p:nvSpPr>
          <p:spPr bwMode="auto">
            <a:xfrm>
              <a:off x="2887" y="2037"/>
              <a:ext cx="30" cy="29"/>
            </a:xfrm>
            <a:custGeom>
              <a:avLst/>
              <a:gdLst/>
              <a:ahLst/>
              <a:cxnLst>
                <a:cxn ang="0">
                  <a:pos x="23" y="0"/>
                </a:cxn>
                <a:cxn ang="0">
                  <a:pos x="0" y="43"/>
                </a:cxn>
                <a:cxn ang="0">
                  <a:pos x="36" y="57"/>
                </a:cxn>
                <a:cxn ang="0">
                  <a:pos x="61" y="17"/>
                </a:cxn>
                <a:cxn ang="0">
                  <a:pos x="23" y="0"/>
                </a:cxn>
                <a:cxn ang="0">
                  <a:pos x="23" y="0"/>
                </a:cxn>
              </a:cxnLst>
              <a:rect l="0" t="0" r="r" b="b"/>
              <a:pathLst>
                <a:path w="61" h="57">
                  <a:moveTo>
                    <a:pt x="23" y="0"/>
                  </a:moveTo>
                  <a:lnTo>
                    <a:pt x="0" y="43"/>
                  </a:lnTo>
                  <a:lnTo>
                    <a:pt x="36" y="57"/>
                  </a:lnTo>
                  <a:lnTo>
                    <a:pt x="61" y="17"/>
                  </a:lnTo>
                  <a:lnTo>
                    <a:pt x="23" y="0"/>
                  </a:lnTo>
                  <a:lnTo>
                    <a:pt x="23" y="0"/>
                  </a:lnTo>
                  <a:close/>
                </a:path>
              </a:pathLst>
            </a:custGeom>
            <a:solidFill>
              <a:srgbClr val="000000"/>
            </a:solidFill>
            <a:ln w="9525">
              <a:noFill/>
              <a:round/>
              <a:headEnd/>
              <a:tailEnd/>
            </a:ln>
          </p:spPr>
          <p:txBody>
            <a:bodyPr/>
            <a:lstStyle/>
            <a:p>
              <a:endParaRPr lang="ar-SA"/>
            </a:p>
          </p:txBody>
        </p:sp>
        <p:sp>
          <p:nvSpPr>
            <p:cNvPr id="39" name="Freeform 84"/>
            <p:cNvSpPr>
              <a:spLocks/>
            </p:cNvSpPr>
            <p:nvPr/>
          </p:nvSpPr>
          <p:spPr bwMode="auto">
            <a:xfrm>
              <a:off x="2902" y="1975"/>
              <a:ext cx="37" cy="30"/>
            </a:xfrm>
            <a:custGeom>
              <a:avLst/>
              <a:gdLst/>
              <a:ahLst/>
              <a:cxnLst>
                <a:cxn ang="0">
                  <a:pos x="0" y="35"/>
                </a:cxn>
                <a:cxn ang="0">
                  <a:pos x="36" y="55"/>
                </a:cxn>
                <a:cxn ang="0">
                  <a:pos x="74" y="61"/>
                </a:cxn>
                <a:cxn ang="0">
                  <a:pos x="61" y="17"/>
                </a:cxn>
                <a:cxn ang="0">
                  <a:pos x="26" y="0"/>
                </a:cxn>
                <a:cxn ang="0">
                  <a:pos x="0" y="35"/>
                </a:cxn>
                <a:cxn ang="0">
                  <a:pos x="0" y="35"/>
                </a:cxn>
              </a:cxnLst>
              <a:rect l="0" t="0" r="r" b="b"/>
              <a:pathLst>
                <a:path w="74" h="61">
                  <a:moveTo>
                    <a:pt x="0" y="35"/>
                  </a:moveTo>
                  <a:lnTo>
                    <a:pt x="36" y="55"/>
                  </a:lnTo>
                  <a:lnTo>
                    <a:pt x="74" y="61"/>
                  </a:lnTo>
                  <a:lnTo>
                    <a:pt x="61" y="17"/>
                  </a:lnTo>
                  <a:lnTo>
                    <a:pt x="26" y="0"/>
                  </a:lnTo>
                  <a:lnTo>
                    <a:pt x="0" y="35"/>
                  </a:lnTo>
                  <a:lnTo>
                    <a:pt x="0" y="35"/>
                  </a:lnTo>
                  <a:close/>
                </a:path>
              </a:pathLst>
            </a:custGeom>
            <a:solidFill>
              <a:srgbClr val="000000"/>
            </a:solidFill>
            <a:ln w="9525">
              <a:noFill/>
              <a:round/>
              <a:headEnd/>
              <a:tailEnd/>
            </a:ln>
          </p:spPr>
          <p:txBody>
            <a:bodyPr/>
            <a:lstStyle/>
            <a:p>
              <a:endParaRPr lang="ar-SA"/>
            </a:p>
          </p:txBody>
        </p:sp>
        <p:sp>
          <p:nvSpPr>
            <p:cNvPr id="40" name="Freeform 85"/>
            <p:cNvSpPr>
              <a:spLocks/>
            </p:cNvSpPr>
            <p:nvPr/>
          </p:nvSpPr>
          <p:spPr bwMode="auto">
            <a:xfrm>
              <a:off x="2917" y="1902"/>
              <a:ext cx="91" cy="64"/>
            </a:xfrm>
            <a:custGeom>
              <a:avLst/>
              <a:gdLst/>
              <a:ahLst/>
              <a:cxnLst>
                <a:cxn ang="0">
                  <a:pos x="0" y="49"/>
                </a:cxn>
                <a:cxn ang="0">
                  <a:pos x="88" y="104"/>
                </a:cxn>
                <a:cxn ang="0">
                  <a:pos x="183" y="127"/>
                </a:cxn>
                <a:cxn ang="0">
                  <a:pos x="169" y="97"/>
                </a:cxn>
                <a:cxn ang="0">
                  <a:pos x="27" y="0"/>
                </a:cxn>
                <a:cxn ang="0">
                  <a:pos x="0" y="49"/>
                </a:cxn>
                <a:cxn ang="0">
                  <a:pos x="0" y="49"/>
                </a:cxn>
              </a:cxnLst>
              <a:rect l="0" t="0" r="r" b="b"/>
              <a:pathLst>
                <a:path w="183" h="127">
                  <a:moveTo>
                    <a:pt x="0" y="49"/>
                  </a:moveTo>
                  <a:lnTo>
                    <a:pt x="88" y="104"/>
                  </a:lnTo>
                  <a:lnTo>
                    <a:pt x="183" y="127"/>
                  </a:lnTo>
                  <a:lnTo>
                    <a:pt x="169" y="97"/>
                  </a:lnTo>
                  <a:lnTo>
                    <a:pt x="27" y="0"/>
                  </a:lnTo>
                  <a:lnTo>
                    <a:pt x="0" y="49"/>
                  </a:lnTo>
                  <a:lnTo>
                    <a:pt x="0" y="49"/>
                  </a:lnTo>
                  <a:close/>
                </a:path>
              </a:pathLst>
            </a:custGeom>
            <a:solidFill>
              <a:srgbClr val="000000"/>
            </a:solidFill>
            <a:ln w="9525">
              <a:noFill/>
              <a:round/>
              <a:headEnd/>
              <a:tailEnd/>
            </a:ln>
          </p:spPr>
          <p:txBody>
            <a:bodyPr/>
            <a:lstStyle/>
            <a:p>
              <a:endParaRPr lang="ar-SA"/>
            </a:p>
          </p:txBody>
        </p:sp>
        <p:sp>
          <p:nvSpPr>
            <p:cNvPr id="41" name="Freeform 86"/>
            <p:cNvSpPr>
              <a:spLocks/>
            </p:cNvSpPr>
            <p:nvPr/>
          </p:nvSpPr>
          <p:spPr bwMode="auto">
            <a:xfrm>
              <a:off x="2947" y="1836"/>
              <a:ext cx="105" cy="78"/>
            </a:xfrm>
            <a:custGeom>
              <a:avLst/>
              <a:gdLst/>
              <a:ahLst/>
              <a:cxnLst>
                <a:cxn ang="0">
                  <a:pos x="0" y="30"/>
                </a:cxn>
                <a:cxn ang="0">
                  <a:pos x="108" y="112"/>
                </a:cxn>
                <a:cxn ang="0">
                  <a:pos x="196" y="156"/>
                </a:cxn>
                <a:cxn ang="0">
                  <a:pos x="209" y="121"/>
                </a:cxn>
                <a:cxn ang="0">
                  <a:pos x="78" y="21"/>
                </a:cxn>
                <a:cxn ang="0">
                  <a:pos x="34" y="0"/>
                </a:cxn>
                <a:cxn ang="0">
                  <a:pos x="9" y="4"/>
                </a:cxn>
                <a:cxn ang="0">
                  <a:pos x="0" y="30"/>
                </a:cxn>
                <a:cxn ang="0">
                  <a:pos x="0" y="30"/>
                </a:cxn>
              </a:cxnLst>
              <a:rect l="0" t="0" r="r" b="b"/>
              <a:pathLst>
                <a:path w="209" h="156">
                  <a:moveTo>
                    <a:pt x="0" y="30"/>
                  </a:moveTo>
                  <a:lnTo>
                    <a:pt x="108" y="112"/>
                  </a:lnTo>
                  <a:lnTo>
                    <a:pt x="196" y="156"/>
                  </a:lnTo>
                  <a:lnTo>
                    <a:pt x="209" y="121"/>
                  </a:lnTo>
                  <a:lnTo>
                    <a:pt x="78" y="21"/>
                  </a:lnTo>
                  <a:lnTo>
                    <a:pt x="34" y="0"/>
                  </a:lnTo>
                  <a:lnTo>
                    <a:pt x="9" y="4"/>
                  </a:lnTo>
                  <a:lnTo>
                    <a:pt x="0" y="30"/>
                  </a:lnTo>
                  <a:lnTo>
                    <a:pt x="0" y="30"/>
                  </a:lnTo>
                  <a:close/>
                </a:path>
              </a:pathLst>
            </a:custGeom>
            <a:solidFill>
              <a:srgbClr val="000000"/>
            </a:solidFill>
            <a:ln w="9525">
              <a:noFill/>
              <a:round/>
              <a:headEnd/>
              <a:tailEnd/>
            </a:ln>
          </p:spPr>
          <p:txBody>
            <a:bodyPr/>
            <a:lstStyle/>
            <a:p>
              <a:endParaRPr lang="ar-SA"/>
            </a:p>
          </p:txBody>
        </p:sp>
        <p:sp>
          <p:nvSpPr>
            <p:cNvPr id="42" name="Freeform 87"/>
            <p:cNvSpPr>
              <a:spLocks/>
            </p:cNvSpPr>
            <p:nvPr/>
          </p:nvSpPr>
          <p:spPr bwMode="auto">
            <a:xfrm>
              <a:off x="2978" y="1777"/>
              <a:ext cx="125" cy="105"/>
            </a:xfrm>
            <a:custGeom>
              <a:avLst/>
              <a:gdLst/>
              <a:ahLst/>
              <a:cxnLst>
                <a:cxn ang="0">
                  <a:pos x="9" y="34"/>
                </a:cxn>
                <a:cxn ang="0">
                  <a:pos x="95" y="112"/>
                </a:cxn>
                <a:cxn ang="0">
                  <a:pos x="165" y="165"/>
                </a:cxn>
                <a:cxn ang="0">
                  <a:pos x="251" y="209"/>
                </a:cxn>
                <a:cxn ang="0">
                  <a:pos x="239" y="169"/>
                </a:cxn>
                <a:cxn ang="0">
                  <a:pos x="118" y="74"/>
                </a:cxn>
                <a:cxn ang="0">
                  <a:pos x="43" y="0"/>
                </a:cxn>
                <a:cxn ang="0">
                  <a:pos x="0" y="0"/>
                </a:cxn>
                <a:cxn ang="0">
                  <a:pos x="9" y="34"/>
                </a:cxn>
                <a:cxn ang="0">
                  <a:pos x="9" y="34"/>
                </a:cxn>
              </a:cxnLst>
              <a:rect l="0" t="0" r="r" b="b"/>
              <a:pathLst>
                <a:path w="251" h="209">
                  <a:moveTo>
                    <a:pt x="9" y="34"/>
                  </a:moveTo>
                  <a:lnTo>
                    <a:pt x="95" y="112"/>
                  </a:lnTo>
                  <a:lnTo>
                    <a:pt x="165" y="165"/>
                  </a:lnTo>
                  <a:lnTo>
                    <a:pt x="251" y="209"/>
                  </a:lnTo>
                  <a:lnTo>
                    <a:pt x="239" y="169"/>
                  </a:lnTo>
                  <a:lnTo>
                    <a:pt x="118" y="74"/>
                  </a:lnTo>
                  <a:lnTo>
                    <a:pt x="43" y="0"/>
                  </a:lnTo>
                  <a:lnTo>
                    <a:pt x="0" y="0"/>
                  </a:lnTo>
                  <a:lnTo>
                    <a:pt x="9" y="34"/>
                  </a:lnTo>
                  <a:lnTo>
                    <a:pt x="9" y="34"/>
                  </a:lnTo>
                  <a:close/>
                </a:path>
              </a:pathLst>
            </a:custGeom>
            <a:solidFill>
              <a:srgbClr val="000000"/>
            </a:solidFill>
            <a:ln w="9525">
              <a:noFill/>
              <a:round/>
              <a:headEnd/>
              <a:tailEnd/>
            </a:ln>
          </p:spPr>
          <p:txBody>
            <a:bodyPr/>
            <a:lstStyle/>
            <a:p>
              <a:endParaRPr lang="ar-SA"/>
            </a:p>
          </p:txBody>
        </p:sp>
        <p:sp>
          <p:nvSpPr>
            <p:cNvPr id="43" name="Freeform 88"/>
            <p:cNvSpPr>
              <a:spLocks/>
            </p:cNvSpPr>
            <p:nvPr/>
          </p:nvSpPr>
          <p:spPr bwMode="auto">
            <a:xfrm>
              <a:off x="3004" y="1694"/>
              <a:ext cx="160" cy="152"/>
            </a:xfrm>
            <a:custGeom>
              <a:avLst/>
              <a:gdLst/>
              <a:ahLst/>
              <a:cxnLst>
                <a:cxn ang="0">
                  <a:pos x="0" y="138"/>
                </a:cxn>
                <a:cxn ang="0">
                  <a:pos x="105" y="212"/>
                </a:cxn>
                <a:cxn ang="0">
                  <a:pos x="114" y="178"/>
                </a:cxn>
                <a:cxn ang="0">
                  <a:pos x="80" y="148"/>
                </a:cxn>
                <a:cxn ang="0">
                  <a:pos x="70" y="108"/>
                </a:cxn>
                <a:cxn ang="0">
                  <a:pos x="84" y="70"/>
                </a:cxn>
                <a:cxn ang="0">
                  <a:pos x="105" y="43"/>
                </a:cxn>
                <a:cxn ang="0">
                  <a:pos x="188" y="121"/>
                </a:cxn>
                <a:cxn ang="0">
                  <a:pos x="270" y="195"/>
                </a:cxn>
                <a:cxn ang="0">
                  <a:pos x="257" y="235"/>
                </a:cxn>
                <a:cxn ang="0">
                  <a:pos x="222" y="252"/>
                </a:cxn>
                <a:cxn ang="0">
                  <a:pos x="165" y="247"/>
                </a:cxn>
                <a:cxn ang="0">
                  <a:pos x="192" y="277"/>
                </a:cxn>
                <a:cxn ang="0">
                  <a:pos x="236" y="304"/>
                </a:cxn>
                <a:cxn ang="0">
                  <a:pos x="270" y="290"/>
                </a:cxn>
                <a:cxn ang="0">
                  <a:pos x="304" y="260"/>
                </a:cxn>
                <a:cxn ang="0">
                  <a:pos x="321" y="222"/>
                </a:cxn>
                <a:cxn ang="0">
                  <a:pos x="304" y="169"/>
                </a:cxn>
                <a:cxn ang="0">
                  <a:pos x="260" y="121"/>
                </a:cxn>
                <a:cxn ang="0">
                  <a:pos x="175" y="39"/>
                </a:cxn>
                <a:cxn ang="0">
                  <a:pos x="148" y="0"/>
                </a:cxn>
                <a:cxn ang="0">
                  <a:pos x="101" y="0"/>
                </a:cxn>
                <a:cxn ang="0">
                  <a:pos x="57" y="22"/>
                </a:cxn>
                <a:cxn ang="0">
                  <a:pos x="27" y="60"/>
                </a:cxn>
                <a:cxn ang="0">
                  <a:pos x="10" y="104"/>
                </a:cxn>
                <a:cxn ang="0">
                  <a:pos x="0" y="138"/>
                </a:cxn>
                <a:cxn ang="0">
                  <a:pos x="0" y="138"/>
                </a:cxn>
              </a:cxnLst>
              <a:rect l="0" t="0" r="r" b="b"/>
              <a:pathLst>
                <a:path w="321" h="304">
                  <a:moveTo>
                    <a:pt x="0" y="138"/>
                  </a:moveTo>
                  <a:lnTo>
                    <a:pt x="105" y="212"/>
                  </a:lnTo>
                  <a:lnTo>
                    <a:pt x="114" y="178"/>
                  </a:lnTo>
                  <a:lnTo>
                    <a:pt x="80" y="148"/>
                  </a:lnTo>
                  <a:lnTo>
                    <a:pt x="70" y="108"/>
                  </a:lnTo>
                  <a:lnTo>
                    <a:pt x="84" y="70"/>
                  </a:lnTo>
                  <a:lnTo>
                    <a:pt x="105" y="43"/>
                  </a:lnTo>
                  <a:lnTo>
                    <a:pt x="188" y="121"/>
                  </a:lnTo>
                  <a:lnTo>
                    <a:pt x="270" y="195"/>
                  </a:lnTo>
                  <a:lnTo>
                    <a:pt x="257" y="235"/>
                  </a:lnTo>
                  <a:lnTo>
                    <a:pt x="222" y="252"/>
                  </a:lnTo>
                  <a:lnTo>
                    <a:pt x="165" y="247"/>
                  </a:lnTo>
                  <a:lnTo>
                    <a:pt x="192" y="277"/>
                  </a:lnTo>
                  <a:lnTo>
                    <a:pt x="236" y="304"/>
                  </a:lnTo>
                  <a:lnTo>
                    <a:pt x="270" y="290"/>
                  </a:lnTo>
                  <a:lnTo>
                    <a:pt x="304" y="260"/>
                  </a:lnTo>
                  <a:lnTo>
                    <a:pt x="321" y="222"/>
                  </a:lnTo>
                  <a:lnTo>
                    <a:pt x="304" y="169"/>
                  </a:lnTo>
                  <a:lnTo>
                    <a:pt x="260" y="121"/>
                  </a:lnTo>
                  <a:lnTo>
                    <a:pt x="175" y="39"/>
                  </a:lnTo>
                  <a:lnTo>
                    <a:pt x="148" y="0"/>
                  </a:lnTo>
                  <a:lnTo>
                    <a:pt x="101" y="0"/>
                  </a:lnTo>
                  <a:lnTo>
                    <a:pt x="57" y="22"/>
                  </a:lnTo>
                  <a:lnTo>
                    <a:pt x="27" y="60"/>
                  </a:lnTo>
                  <a:lnTo>
                    <a:pt x="10" y="104"/>
                  </a:lnTo>
                  <a:lnTo>
                    <a:pt x="0" y="138"/>
                  </a:lnTo>
                  <a:lnTo>
                    <a:pt x="0" y="138"/>
                  </a:lnTo>
                  <a:close/>
                </a:path>
              </a:pathLst>
            </a:custGeom>
            <a:solidFill>
              <a:srgbClr val="000000"/>
            </a:solidFill>
            <a:ln w="9525">
              <a:noFill/>
              <a:round/>
              <a:headEnd/>
              <a:tailEnd/>
            </a:ln>
          </p:spPr>
          <p:txBody>
            <a:bodyPr/>
            <a:lstStyle/>
            <a:p>
              <a:endParaRPr lang="ar-SA"/>
            </a:p>
          </p:txBody>
        </p:sp>
        <p:sp>
          <p:nvSpPr>
            <p:cNvPr id="44" name="Freeform 89"/>
            <p:cNvSpPr>
              <a:spLocks/>
            </p:cNvSpPr>
            <p:nvPr/>
          </p:nvSpPr>
          <p:spPr bwMode="auto">
            <a:xfrm>
              <a:off x="3340" y="1870"/>
              <a:ext cx="86" cy="113"/>
            </a:xfrm>
            <a:custGeom>
              <a:avLst/>
              <a:gdLst/>
              <a:ahLst/>
              <a:cxnLst>
                <a:cxn ang="0">
                  <a:pos x="173" y="23"/>
                </a:cxn>
                <a:cxn ang="0">
                  <a:pos x="122" y="0"/>
                </a:cxn>
                <a:cxn ang="0">
                  <a:pos x="74" y="17"/>
                </a:cxn>
                <a:cxn ang="0">
                  <a:pos x="30" y="44"/>
                </a:cxn>
                <a:cxn ang="0">
                  <a:pos x="0" y="91"/>
                </a:cxn>
                <a:cxn ang="0">
                  <a:pos x="4" y="145"/>
                </a:cxn>
                <a:cxn ang="0">
                  <a:pos x="21" y="166"/>
                </a:cxn>
                <a:cxn ang="0">
                  <a:pos x="82" y="179"/>
                </a:cxn>
                <a:cxn ang="0">
                  <a:pos x="61" y="223"/>
                </a:cxn>
                <a:cxn ang="0">
                  <a:pos x="95" y="226"/>
                </a:cxn>
                <a:cxn ang="0">
                  <a:pos x="139" y="183"/>
                </a:cxn>
                <a:cxn ang="0">
                  <a:pos x="169" y="148"/>
                </a:cxn>
                <a:cxn ang="0">
                  <a:pos x="165" y="105"/>
                </a:cxn>
                <a:cxn ang="0">
                  <a:pos x="135" y="91"/>
                </a:cxn>
                <a:cxn ang="0">
                  <a:pos x="108" y="135"/>
                </a:cxn>
                <a:cxn ang="0">
                  <a:pos x="65" y="139"/>
                </a:cxn>
                <a:cxn ang="0">
                  <a:pos x="44" y="105"/>
                </a:cxn>
                <a:cxn ang="0">
                  <a:pos x="78" y="71"/>
                </a:cxn>
                <a:cxn ang="0">
                  <a:pos x="116" y="57"/>
                </a:cxn>
                <a:cxn ang="0">
                  <a:pos x="169" y="53"/>
                </a:cxn>
                <a:cxn ang="0">
                  <a:pos x="173" y="23"/>
                </a:cxn>
                <a:cxn ang="0">
                  <a:pos x="173" y="23"/>
                </a:cxn>
              </a:cxnLst>
              <a:rect l="0" t="0" r="r" b="b"/>
              <a:pathLst>
                <a:path w="173" h="226">
                  <a:moveTo>
                    <a:pt x="173" y="23"/>
                  </a:moveTo>
                  <a:lnTo>
                    <a:pt x="122" y="0"/>
                  </a:lnTo>
                  <a:lnTo>
                    <a:pt x="74" y="17"/>
                  </a:lnTo>
                  <a:lnTo>
                    <a:pt x="30" y="44"/>
                  </a:lnTo>
                  <a:lnTo>
                    <a:pt x="0" y="91"/>
                  </a:lnTo>
                  <a:lnTo>
                    <a:pt x="4" y="145"/>
                  </a:lnTo>
                  <a:lnTo>
                    <a:pt x="21" y="166"/>
                  </a:lnTo>
                  <a:lnTo>
                    <a:pt x="82" y="179"/>
                  </a:lnTo>
                  <a:lnTo>
                    <a:pt x="61" y="223"/>
                  </a:lnTo>
                  <a:lnTo>
                    <a:pt x="95" y="226"/>
                  </a:lnTo>
                  <a:lnTo>
                    <a:pt x="139" y="183"/>
                  </a:lnTo>
                  <a:lnTo>
                    <a:pt x="169" y="148"/>
                  </a:lnTo>
                  <a:lnTo>
                    <a:pt x="165" y="105"/>
                  </a:lnTo>
                  <a:lnTo>
                    <a:pt x="135" y="91"/>
                  </a:lnTo>
                  <a:lnTo>
                    <a:pt x="108" y="135"/>
                  </a:lnTo>
                  <a:lnTo>
                    <a:pt x="65" y="139"/>
                  </a:lnTo>
                  <a:lnTo>
                    <a:pt x="44" y="105"/>
                  </a:lnTo>
                  <a:lnTo>
                    <a:pt x="78" y="71"/>
                  </a:lnTo>
                  <a:lnTo>
                    <a:pt x="116" y="57"/>
                  </a:lnTo>
                  <a:lnTo>
                    <a:pt x="169" y="53"/>
                  </a:lnTo>
                  <a:lnTo>
                    <a:pt x="173" y="23"/>
                  </a:lnTo>
                  <a:lnTo>
                    <a:pt x="173" y="23"/>
                  </a:lnTo>
                  <a:close/>
                </a:path>
              </a:pathLst>
            </a:custGeom>
            <a:solidFill>
              <a:srgbClr val="000000"/>
            </a:solidFill>
            <a:ln w="9525">
              <a:noFill/>
              <a:round/>
              <a:headEnd/>
              <a:tailEnd/>
            </a:ln>
          </p:spPr>
          <p:txBody>
            <a:bodyPr/>
            <a:lstStyle/>
            <a:p>
              <a:endParaRPr lang="ar-SA"/>
            </a:p>
          </p:txBody>
        </p:sp>
        <p:sp>
          <p:nvSpPr>
            <p:cNvPr id="45" name="Freeform 90"/>
            <p:cNvSpPr>
              <a:spLocks/>
            </p:cNvSpPr>
            <p:nvPr/>
          </p:nvSpPr>
          <p:spPr bwMode="auto">
            <a:xfrm>
              <a:off x="3325" y="1569"/>
              <a:ext cx="84" cy="286"/>
            </a:xfrm>
            <a:custGeom>
              <a:avLst/>
              <a:gdLst/>
              <a:ahLst/>
              <a:cxnLst>
                <a:cxn ang="0">
                  <a:pos x="17" y="568"/>
                </a:cxn>
                <a:cxn ang="0">
                  <a:pos x="0" y="347"/>
                </a:cxn>
                <a:cxn ang="0">
                  <a:pos x="0" y="207"/>
                </a:cxn>
                <a:cxn ang="0">
                  <a:pos x="26" y="74"/>
                </a:cxn>
                <a:cxn ang="0">
                  <a:pos x="38" y="13"/>
                </a:cxn>
                <a:cxn ang="0">
                  <a:pos x="77" y="0"/>
                </a:cxn>
                <a:cxn ang="0">
                  <a:pos x="129" y="0"/>
                </a:cxn>
                <a:cxn ang="0">
                  <a:pos x="169" y="34"/>
                </a:cxn>
                <a:cxn ang="0">
                  <a:pos x="169" y="91"/>
                </a:cxn>
                <a:cxn ang="0">
                  <a:pos x="138" y="207"/>
                </a:cxn>
                <a:cxn ang="0">
                  <a:pos x="125" y="425"/>
                </a:cxn>
                <a:cxn ang="0">
                  <a:pos x="108" y="572"/>
                </a:cxn>
                <a:cxn ang="0">
                  <a:pos x="87" y="520"/>
                </a:cxn>
                <a:cxn ang="0">
                  <a:pos x="91" y="359"/>
                </a:cxn>
                <a:cxn ang="0">
                  <a:pos x="104" y="213"/>
                </a:cxn>
                <a:cxn ang="0">
                  <a:pos x="129" y="121"/>
                </a:cxn>
                <a:cxn ang="0">
                  <a:pos x="121" y="64"/>
                </a:cxn>
                <a:cxn ang="0">
                  <a:pos x="87" y="51"/>
                </a:cxn>
                <a:cxn ang="0">
                  <a:pos x="74" y="104"/>
                </a:cxn>
                <a:cxn ang="0">
                  <a:pos x="57" y="230"/>
                </a:cxn>
                <a:cxn ang="0">
                  <a:pos x="38" y="408"/>
                </a:cxn>
                <a:cxn ang="0">
                  <a:pos x="17" y="568"/>
                </a:cxn>
                <a:cxn ang="0">
                  <a:pos x="17" y="568"/>
                </a:cxn>
              </a:cxnLst>
              <a:rect l="0" t="0" r="r" b="b"/>
              <a:pathLst>
                <a:path w="169" h="572">
                  <a:moveTo>
                    <a:pt x="17" y="568"/>
                  </a:moveTo>
                  <a:lnTo>
                    <a:pt x="0" y="347"/>
                  </a:lnTo>
                  <a:lnTo>
                    <a:pt x="0" y="207"/>
                  </a:lnTo>
                  <a:lnTo>
                    <a:pt x="26" y="74"/>
                  </a:lnTo>
                  <a:lnTo>
                    <a:pt x="38" y="13"/>
                  </a:lnTo>
                  <a:lnTo>
                    <a:pt x="77" y="0"/>
                  </a:lnTo>
                  <a:lnTo>
                    <a:pt x="129" y="0"/>
                  </a:lnTo>
                  <a:lnTo>
                    <a:pt x="169" y="34"/>
                  </a:lnTo>
                  <a:lnTo>
                    <a:pt x="169" y="91"/>
                  </a:lnTo>
                  <a:lnTo>
                    <a:pt x="138" y="207"/>
                  </a:lnTo>
                  <a:lnTo>
                    <a:pt x="125" y="425"/>
                  </a:lnTo>
                  <a:lnTo>
                    <a:pt x="108" y="572"/>
                  </a:lnTo>
                  <a:lnTo>
                    <a:pt x="87" y="520"/>
                  </a:lnTo>
                  <a:lnTo>
                    <a:pt x="91" y="359"/>
                  </a:lnTo>
                  <a:lnTo>
                    <a:pt x="104" y="213"/>
                  </a:lnTo>
                  <a:lnTo>
                    <a:pt x="129" y="121"/>
                  </a:lnTo>
                  <a:lnTo>
                    <a:pt x="121" y="64"/>
                  </a:lnTo>
                  <a:lnTo>
                    <a:pt x="87" y="51"/>
                  </a:lnTo>
                  <a:lnTo>
                    <a:pt x="74" y="104"/>
                  </a:lnTo>
                  <a:lnTo>
                    <a:pt x="57" y="230"/>
                  </a:lnTo>
                  <a:lnTo>
                    <a:pt x="38" y="408"/>
                  </a:lnTo>
                  <a:lnTo>
                    <a:pt x="17" y="568"/>
                  </a:lnTo>
                  <a:lnTo>
                    <a:pt x="17" y="568"/>
                  </a:lnTo>
                  <a:close/>
                </a:path>
              </a:pathLst>
            </a:custGeom>
            <a:solidFill>
              <a:srgbClr val="000000"/>
            </a:solidFill>
            <a:ln w="9525">
              <a:noFill/>
              <a:round/>
              <a:headEnd/>
              <a:tailEnd/>
            </a:ln>
          </p:spPr>
          <p:txBody>
            <a:bodyPr/>
            <a:lstStyle/>
            <a:p>
              <a:endParaRPr lang="ar-SA"/>
            </a:p>
          </p:txBody>
        </p:sp>
        <p:sp>
          <p:nvSpPr>
            <p:cNvPr id="46" name="Freeform 91"/>
            <p:cNvSpPr>
              <a:spLocks/>
            </p:cNvSpPr>
            <p:nvPr/>
          </p:nvSpPr>
          <p:spPr bwMode="auto">
            <a:xfrm>
              <a:off x="3706" y="1975"/>
              <a:ext cx="35" cy="25"/>
            </a:xfrm>
            <a:custGeom>
              <a:avLst/>
              <a:gdLst/>
              <a:ahLst/>
              <a:cxnLst>
                <a:cxn ang="0">
                  <a:pos x="0" y="4"/>
                </a:cxn>
                <a:cxn ang="0">
                  <a:pos x="43" y="0"/>
                </a:cxn>
                <a:cxn ang="0">
                  <a:pos x="70" y="31"/>
                </a:cxn>
                <a:cxn ang="0">
                  <a:pos x="51" y="52"/>
                </a:cxn>
                <a:cxn ang="0">
                  <a:pos x="13" y="35"/>
                </a:cxn>
                <a:cxn ang="0">
                  <a:pos x="0" y="4"/>
                </a:cxn>
                <a:cxn ang="0">
                  <a:pos x="0" y="4"/>
                </a:cxn>
              </a:cxnLst>
              <a:rect l="0" t="0" r="r" b="b"/>
              <a:pathLst>
                <a:path w="70" h="52">
                  <a:moveTo>
                    <a:pt x="0" y="4"/>
                  </a:moveTo>
                  <a:lnTo>
                    <a:pt x="43" y="0"/>
                  </a:lnTo>
                  <a:lnTo>
                    <a:pt x="70" y="31"/>
                  </a:lnTo>
                  <a:lnTo>
                    <a:pt x="51" y="52"/>
                  </a:lnTo>
                  <a:lnTo>
                    <a:pt x="13" y="35"/>
                  </a:lnTo>
                  <a:lnTo>
                    <a:pt x="0" y="4"/>
                  </a:lnTo>
                  <a:lnTo>
                    <a:pt x="0" y="4"/>
                  </a:lnTo>
                  <a:close/>
                </a:path>
              </a:pathLst>
            </a:custGeom>
            <a:solidFill>
              <a:srgbClr val="000000"/>
            </a:solidFill>
            <a:ln w="9525">
              <a:noFill/>
              <a:round/>
              <a:headEnd/>
              <a:tailEnd/>
            </a:ln>
          </p:spPr>
          <p:txBody>
            <a:bodyPr/>
            <a:lstStyle/>
            <a:p>
              <a:endParaRPr lang="ar-SA"/>
            </a:p>
          </p:txBody>
        </p:sp>
        <p:sp>
          <p:nvSpPr>
            <p:cNvPr id="47" name="Freeform 92"/>
            <p:cNvSpPr>
              <a:spLocks/>
            </p:cNvSpPr>
            <p:nvPr/>
          </p:nvSpPr>
          <p:spPr bwMode="auto">
            <a:xfrm>
              <a:off x="3654" y="2017"/>
              <a:ext cx="78" cy="37"/>
            </a:xfrm>
            <a:custGeom>
              <a:avLst/>
              <a:gdLst/>
              <a:ahLst/>
              <a:cxnLst>
                <a:cxn ang="0">
                  <a:pos x="0" y="9"/>
                </a:cxn>
                <a:cxn ang="0">
                  <a:pos x="50" y="53"/>
                </a:cxn>
                <a:cxn ang="0">
                  <a:pos x="122" y="74"/>
                </a:cxn>
                <a:cxn ang="0">
                  <a:pos x="156" y="61"/>
                </a:cxn>
                <a:cxn ang="0">
                  <a:pos x="145" y="32"/>
                </a:cxn>
                <a:cxn ang="0">
                  <a:pos x="88" y="23"/>
                </a:cxn>
                <a:cxn ang="0">
                  <a:pos x="31" y="0"/>
                </a:cxn>
                <a:cxn ang="0">
                  <a:pos x="0" y="9"/>
                </a:cxn>
                <a:cxn ang="0">
                  <a:pos x="0" y="9"/>
                </a:cxn>
              </a:cxnLst>
              <a:rect l="0" t="0" r="r" b="b"/>
              <a:pathLst>
                <a:path w="156" h="74">
                  <a:moveTo>
                    <a:pt x="0" y="9"/>
                  </a:moveTo>
                  <a:lnTo>
                    <a:pt x="50" y="53"/>
                  </a:lnTo>
                  <a:lnTo>
                    <a:pt x="122" y="74"/>
                  </a:lnTo>
                  <a:lnTo>
                    <a:pt x="156" y="61"/>
                  </a:lnTo>
                  <a:lnTo>
                    <a:pt x="145" y="32"/>
                  </a:lnTo>
                  <a:lnTo>
                    <a:pt x="88" y="23"/>
                  </a:lnTo>
                  <a:lnTo>
                    <a:pt x="31" y="0"/>
                  </a:lnTo>
                  <a:lnTo>
                    <a:pt x="0" y="9"/>
                  </a:lnTo>
                  <a:lnTo>
                    <a:pt x="0" y="9"/>
                  </a:lnTo>
                  <a:close/>
                </a:path>
              </a:pathLst>
            </a:custGeom>
            <a:solidFill>
              <a:srgbClr val="000000"/>
            </a:solidFill>
            <a:ln w="9525">
              <a:noFill/>
              <a:round/>
              <a:headEnd/>
              <a:tailEnd/>
            </a:ln>
          </p:spPr>
          <p:txBody>
            <a:bodyPr/>
            <a:lstStyle/>
            <a:p>
              <a:endParaRPr lang="ar-SA"/>
            </a:p>
          </p:txBody>
        </p:sp>
        <p:sp>
          <p:nvSpPr>
            <p:cNvPr id="48" name="Freeform 93"/>
            <p:cNvSpPr>
              <a:spLocks/>
            </p:cNvSpPr>
            <p:nvPr/>
          </p:nvSpPr>
          <p:spPr bwMode="auto">
            <a:xfrm>
              <a:off x="3628" y="2044"/>
              <a:ext cx="95" cy="61"/>
            </a:xfrm>
            <a:custGeom>
              <a:avLst/>
              <a:gdLst/>
              <a:ahLst/>
              <a:cxnLst>
                <a:cxn ang="0">
                  <a:pos x="0" y="0"/>
                </a:cxn>
                <a:cxn ang="0">
                  <a:pos x="21" y="44"/>
                </a:cxn>
                <a:cxn ang="0">
                  <a:pos x="108" y="91"/>
                </a:cxn>
                <a:cxn ang="0">
                  <a:pos x="165" y="122"/>
                </a:cxn>
                <a:cxn ang="0">
                  <a:pos x="190" y="108"/>
                </a:cxn>
                <a:cxn ang="0">
                  <a:pos x="186" y="78"/>
                </a:cxn>
                <a:cxn ang="0">
                  <a:pos x="112" y="38"/>
                </a:cxn>
                <a:cxn ang="0">
                  <a:pos x="34" y="4"/>
                </a:cxn>
                <a:cxn ang="0">
                  <a:pos x="0" y="0"/>
                </a:cxn>
                <a:cxn ang="0">
                  <a:pos x="0" y="0"/>
                </a:cxn>
              </a:cxnLst>
              <a:rect l="0" t="0" r="r" b="b"/>
              <a:pathLst>
                <a:path w="190" h="122">
                  <a:moveTo>
                    <a:pt x="0" y="0"/>
                  </a:moveTo>
                  <a:lnTo>
                    <a:pt x="21" y="44"/>
                  </a:lnTo>
                  <a:lnTo>
                    <a:pt x="108" y="91"/>
                  </a:lnTo>
                  <a:lnTo>
                    <a:pt x="165" y="122"/>
                  </a:lnTo>
                  <a:lnTo>
                    <a:pt x="190" y="108"/>
                  </a:lnTo>
                  <a:lnTo>
                    <a:pt x="186" y="78"/>
                  </a:lnTo>
                  <a:lnTo>
                    <a:pt x="112" y="38"/>
                  </a:lnTo>
                  <a:lnTo>
                    <a:pt x="34" y="4"/>
                  </a:lnTo>
                  <a:lnTo>
                    <a:pt x="0" y="0"/>
                  </a:lnTo>
                  <a:lnTo>
                    <a:pt x="0" y="0"/>
                  </a:lnTo>
                  <a:close/>
                </a:path>
              </a:pathLst>
            </a:custGeom>
            <a:solidFill>
              <a:srgbClr val="000000"/>
            </a:solidFill>
            <a:ln w="9525">
              <a:noFill/>
              <a:round/>
              <a:headEnd/>
              <a:tailEnd/>
            </a:ln>
          </p:spPr>
          <p:txBody>
            <a:bodyPr/>
            <a:lstStyle/>
            <a:p>
              <a:endParaRPr lang="ar-SA"/>
            </a:p>
          </p:txBody>
        </p:sp>
        <p:sp>
          <p:nvSpPr>
            <p:cNvPr id="49" name="Freeform 94"/>
            <p:cNvSpPr>
              <a:spLocks/>
            </p:cNvSpPr>
            <p:nvPr/>
          </p:nvSpPr>
          <p:spPr bwMode="auto">
            <a:xfrm>
              <a:off x="3559" y="2070"/>
              <a:ext cx="160" cy="119"/>
            </a:xfrm>
            <a:custGeom>
              <a:avLst/>
              <a:gdLst/>
              <a:ahLst/>
              <a:cxnLst>
                <a:cxn ang="0">
                  <a:pos x="70" y="6"/>
                </a:cxn>
                <a:cxn ang="0">
                  <a:pos x="257" y="135"/>
                </a:cxn>
                <a:cxn ang="0">
                  <a:pos x="234" y="187"/>
                </a:cxn>
                <a:cxn ang="0">
                  <a:pos x="122" y="122"/>
                </a:cxn>
                <a:cxn ang="0">
                  <a:pos x="48" y="78"/>
                </a:cxn>
                <a:cxn ang="0">
                  <a:pos x="34" y="40"/>
                </a:cxn>
                <a:cxn ang="0">
                  <a:pos x="23" y="14"/>
                </a:cxn>
                <a:cxn ang="0">
                  <a:pos x="0" y="44"/>
                </a:cxn>
                <a:cxn ang="0">
                  <a:pos x="0" y="92"/>
                </a:cxn>
                <a:cxn ang="0">
                  <a:pos x="48" y="135"/>
                </a:cxn>
                <a:cxn ang="0">
                  <a:pos x="143" y="200"/>
                </a:cxn>
                <a:cxn ang="0">
                  <a:pos x="221" y="240"/>
                </a:cxn>
                <a:cxn ang="0">
                  <a:pos x="268" y="227"/>
                </a:cxn>
                <a:cxn ang="0">
                  <a:pos x="308" y="179"/>
                </a:cxn>
                <a:cxn ang="0">
                  <a:pos x="321" y="126"/>
                </a:cxn>
                <a:cxn ang="0">
                  <a:pos x="287" y="92"/>
                </a:cxn>
                <a:cxn ang="0">
                  <a:pos x="173" y="40"/>
                </a:cxn>
                <a:cxn ang="0">
                  <a:pos x="108" y="0"/>
                </a:cxn>
                <a:cxn ang="0">
                  <a:pos x="70" y="6"/>
                </a:cxn>
                <a:cxn ang="0">
                  <a:pos x="70" y="6"/>
                </a:cxn>
              </a:cxnLst>
              <a:rect l="0" t="0" r="r" b="b"/>
              <a:pathLst>
                <a:path w="321" h="240">
                  <a:moveTo>
                    <a:pt x="70" y="6"/>
                  </a:moveTo>
                  <a:lnTo>
                    <a:pt x="257" y="135"/>
                  </a:lnTo>
                  <a:lnTo>
                    <a:pt x="234" y="187"/>
                  </a:lnTo>
                  <a:lnTo>
                    <a:pt x="122" y="122"/>
                  </a:lnTo>
                  <a:lnTo>
                    <a:pt x="48" y="78"/>
                  </a:lnTo>
                  <a:lnTo>
                    <a:pt x="34" y="40"/>
                  </a:lnTo>
                  <a:lnTo>
                    <a:pt x="23" y="14"/>
                  </a:lnTo>
                  <a:lnTo>
                    <a:pt x="0" y="44"/>
                  </a:lnTo>
                  <a:lnTo>
                    <a:pt x="0" y="92"/>
                  </a:lnTo>
                  <a:lnTo>
                    <a:pt x="48" y="135"/>
                  </a:lnTo>
                  <a:lnTo>
                    <a:pt x="143" y="200"/>
                  </a:lnTo>
                  <a:lnTo>
                    <a:pt x="221" y="240"/>
                  </a:lnTo>
                  <a:lnTo>
                    <a:pt x="268" y="227"/>
                  </a:lnTo>
                  <a:lnTo>
                    <a:pt x="308" y="179"/>
                  </a:lnTo>
                  <a:lnTo>
                    <a:pt x="321" y="126"/>
                  </a:lnTo>
                  <a:lnTo>
                    <a:pt x="287" y="92"/>
                  </a:lnTo>
                  <a:lnTo>
                    <a:pt x="173" y="40"/>
                  </a:lnTo>
                  <a:lnTo>
                    <a:pt x="108" y="0"/>
                  </a:lnTo>
                  <a:lnTo>
                    <a:pt x="70" y="6"/>
                  </a:lnTo>
                  <a:lnTo>
                    <a:pt x="70" y="6"/>
                  </a:lnTo>
                  <a:close/>
                </a:path>
              </a:pathLst>
            </a:custGeom>
            <a:solidFill>
              <a:srgbClr val="000000"/>
            </a:solidFill>
            <a:ln w="9525">
              <a:noFill/>
              <a:round/>
              <a:headEnd/>
              <a:tailEnd/>
            </a:ln>
          </p:spPr>
          <p:txBody>
            <a:bodyPr/>
            <a:lstStyle/>
            <a:p>
              <a:endParaRPr lang="ar-SA"/>
            </a:p>
          </p:txBody>
        </p:sp>
        <p:sp>
          <p:nvSpPr>
            <p:cNvPr id="50" name="Freeform 95"/>
            <p:cNvSpPr>
              <a:spLocks/>
            </p:cNvSpPr>
            <p:nvPr/>
          </p:nvSpPr>
          <p:spPr bwMode="auto">
            <a:xfrm>
              <a:off x="3535" y="1488"/>
              <a:ext cx="39" cy="57"/>
            </a:xfrm>
            <a:custGeom>
              <a:avLst/>
              <a:gdLst/>
              <a:ahLst/>
              <a:cxnLst>
                <a:cxn ang="0">
                  <a:pos x="47" y="0"/>
                </a:cxn>
                <a:cxn ang="0">
                  <a:pos x="0" y="88"/>
                </a:cxn>
                <a:cxn ang="0">
                  <a:pos x="30" y="114"/>
                </a:cxn>
                <a:cxn ang="0">
                  <a:pos x="78" y="40"/>
                </a:cxn>
                <a:cxn ang="0">
                  <a:pos x="47" y="0"/>
                </a:cxn>
                <a:cxn ang="0">
                  <a:pos x="47" y="0"/>
                </a:cxn>
              </a:cxnLst>
              <a:rect l="0" t="0" r="r" b="b"/>
              <a:pathLst>
                <a:path w="78" h="114">
                  <a:moveTo>
                    <a:pt x="47" y="0"/>
                  </a:moveTo>
                  <a:lnTo>
                    <a:pt x="0" y="88"/>
                  </a:lnTo>
                  <a:lnTo>
                    <a:pt x="30" y="114"/>
                  </a:lnTo>
                  <a:lnTo>
                    <a:pt x="78" y="40"/>
                  </a:lnTo>
                  <a:lnTo>
                    <a:pt x="47" y="0"/>
                  </a:lnTo>
                  <a:lnTo>
                    <a:pt x="47" y="0"/>
                  </a:lnTo>
                  <a:close/>
                </a:path>
              </a:pathLst>
            </a:custGeom>
            <a:solidFill>
              <a:srgbClr val="000000"/>
            </a:solidFill>
            <a:ln w="9525">
              <a:noFill/>
              <a:round/>
              <a:headEnd/>
              <a:tailEnd/>
            </a:ln>
          </p:spPr>
          <p:txBody>
            <a:bodyPr/>
            <a:lstStyle/>
            <a:p>
              <a:endParaRPr lang="ar-SA"/>
            </a:p>
          </p:txBody>
        </p:sp>
        <p:sp>
          <p:nvSpPr>
            <p:cNvPr id="51" name="Freeform 96"/>
            <p:cNvSpPr>
              <a:spLocks/>
            </p:cNvSpPr>
            <p:nvPr/>
          </p:nvSpPr>
          <p:spPr bwMode="auto">
            <a:xfrm>
              <a:off x="3574" y="1482"/>
              <a:ext cx="100" cy="95"/>
            </a:xfrm>
            <a:custGeom>
              <a:avLst/>
              <a:gdLst/>
              <a:ahLst/>
              <a:cxnLst>
                <a:cxn ang="0">
                  <a:pos x="169" y="0"/>
                </a:cxn>
                <a:cxn ang="0">
                  <a:pos x="121" y="41"/>
                </a:cxn>
                <a:cxn ang="0">
                  <a:pos x="81" y="85"/>
                </a:cxn>
                <a:cxn ang="0">
                  <a:pos x="0" y="190"/>
                </a:cxn>
                <a:cxn ang="0">
                  <a:pos x="64" y="159"/>
                </a:cxn>
                <a:cxn ang="0">
                  <a:pos x="190" y="34"/>
                </a:cxn>
                <a:cxn ang="0">
                  <a:pos x="199" y="3"/>
                </a:cxn>
                <a:cxn ang="0">
                  <a:pos x="169" y="0"/>
                </a:cxn>
                <a:cxn ang="0">
                  <a:pos x="169" y="0"/>
                </a:cxn>
              </a:cxnLst>
              <a:rect l="0" t="0" r="r" b="b"/>
              <a:pathLst>
                <a:path w="199" h="190">
                  <a:moveTo>
                    <a:pt x="169" y="0"/>
                  </a:moveTo>
                  <a:lnTo>
                    <a:pt x="121" y="41"/>
                  </a:lnTo>
                  <a:lnTo>
                    <a:pt x="81" y="85"/>
                  </a:lnTo>
                  <a:lnTo>
                    <a:pt x="0" y="190"/>
                  </a:lnTo>
                  <a:lnTo>
                    <a:pt x="64" y="159"/>
                  </a:lnTo>
                  <a:lnTo>
                    <a:pt x="190" y="34"/>
                  </a:lnTo>
                  <a:lnTo>
                    <a:pt x="199" y="3"/>
                  </a:lnTo>
                  <a:lnTo>
                    <a:pt x="169" y="0"/>
                  </a:lnTo>
                  <a:lnTo>
                    <a:pt x="169" y="0"/>
                  </a:lnTo>
                  <a:close/>
                </a:path>
              </a:pathLst>
            </a:custGeom>
            <a:solidFill>
              <a:srgbClr val="000000"/>
            </a:solidFill>
            <a:ln w="9525">
              <a:noFill/>
              <a:round/>
              <a:headEnd/>
              <a:tailEnd/>
            </a:ln>
          </p:spPr>
          <p:txBody>
            <a:bodyPr/>
            <a:lstStyle/>
            <a:p>
              <a:endParaRPr lang="ar-SA"/>
            </a:p>
          </p:txBody>
        </p:sp>
        <p:sp>
          <p:nvSpPr>
            <p:cNvPr id="52" name="Freeform 97"/>
            <p:cNvSpPr>
              <a:spLocks/>
            </p:cNvSpPr>
            <p:nvPr/>
          </p:nvSpPr>
          <p:spPr bwMode="auto">
            <a:xfrm>
              <a:off x="3596" y="1486"/>
              <a:ext cx="127" cy="147"/>
            </a:xfrm>
            <a:custGeom>
              <a:avLst/>
              <a:gdLst/>
              <a:ahLst/>
              <a:cxnLst>
                <a:cxn ang="0">
                  <a:pos x="221" y="17"/>
                </a:cxn>
                <a:cxn ang="0">
                  <a:pos x="122" y="145"/>
                </a:cxn>
                <a:cxn ang="0">
                  <a:pos x="0" y="270"/>
                </a:cxn>
                <a:cxn ang="0">
                  <a:pos x="14" y="295"/>
                </a:cxn>
                <a:cxn ang="0">
                  <a:pos x="44" y="270"/>
                </a:cxn>
                <a:cxn ang="0">
                  <a:pos x="105" y="209"/>
                </a:cxn>
                <a:cxn ang="0">
                  <a:pos x="207" y="109"/>
                </a:cxn>
                <a:cxn ang="0">
                  <a:pos x="255" y="44"/>
                </a:cxn>
                <a:cxn ang="0">
                  <a:pos x="255" y="0"/>
                </a:cxn>
                <a:cxn ang="0">
                  <a:pos x="221" y="17"/>
                </a:cxn>
                <a:cxn ang="0">
                  <a:pos x="221" y="17"/>
                </a:cxn>
              </a:cxnLst>
              <a:rect l="0" t="0" r="r" b="b"/>
              <a:pathLst>
                <a:path w="255" h="295">
                  <a:moveTo>
                    <a:pt x="221" y="17"/>
                  </a:moveTo>
                  <a:lnTo>
                    <a:pt x="122" y="145"/>
                  </a:lnTo>
                  <a:lnTo>
                    <a:pt x="0" y="270"/>
                  </a:lnTo>
                  <a:lnTo>
                    <a:pt x="14" y="295"/>
                  </a:lnTo>
                  <a:lnTo>
                    <a:pt x="44" y="270"/>
                  </a:lnTo>
                  <a:lnTo>
                    <a:pt x="105" y="209"/>
                  </a:lnTo>
                  <a:lnTo>
                    <a:pt x="207" y="109"/>
                  </a:lnTo>
                  <a:lnTo>
                    <a:pt x="255" y="44"/>
                  </a:lnTo>
                  <a:lnTo>
                    <a:pt x="255" y="0"/>
                  </a:lnTo>
                  <a:lnTo>
                    <a:pt x="221" y="17"/>
                  </a:lnTo>
                  <a:lnTo>
                    <a:pt x="221" y="17"/>
                  </a:lnTo>
                  <a:close/>
                </a:path>
              </a:pathLst>
            </a:custGeom>
            <a:solidFill>
              <a:srgbClr val="000000"/>
            </a:solidFill>
            <a:ln w="9525">
              <a:noFill/>
              <a:round/>
              <a:headEnd/>
              <a:tailEnd/>
            </a:ln>
          </p:spPr>
          <p:txBody>
            <a:bodyPr/>
            <a:lstStyle/>
            <a:p>
              <a:endParaRPr lang="ar-SA"/>
            </a:p>
          </p:txBody>
        </p:sp>
        <p:sp>
          <p:nvSpPr>
            <p:cNvPr id="53" name="Freeform 98"/>
            <p:cNvSpPr>
              <a:spLocks/>
            </p:cNvSpPr>
            <p:nvPr/>
          </p:nvSpPr>
          <p:spPr bwMode="auto">
            <a:xfrm>
              <a:off x="3636" y="1493"/>
              <a:ext cx="159" cy="178"/>
            </a:xfrm>
            <a:custGeom>
              <a:avLst/>
              <a:gdLst/>
              <a:ahLst/>
              <a:cxnLst>
                <a:cxn ang="0">
                  <a:pos x="230" y="13"/>
                </a:cxn>
                <a:cxn ang="0">
                  <a:pos x="253" y="70"/>
                </a:cxn>
                <a:cxn ang="0">
                  <a:pos x="156" y="173"/>
                </a:cxn>
                <a:cxn ang="0">
                  <a:pos x="61" y="287"/>
                </a:cxn>
                <a:cxn ang="0">
                  <a:pos x="0" y="294"/>
                </a:cxn>
                <a:cxn ang="0">
                  <a:pos x="13" y="334"/>
                </a:cxn>
                <a:cxn ang="0">
                  <a:pos x="57" y="355"/>
                </a:cxn>
                <a:cxn ang="0">
                  <a:pos x="122" y="294"/>
                </a:cxn>
                <a:cxn ang="0">
                  <a:pos x="260" y="138"/>
                </a:cxn>
                <a:cxn ang="0">
                  <a:pos x="317" y="74"/>
                </a:cxn>
                <a:cxn ang="0">
                  <a:pos x="308" y="9"/>
                </a:cxn>
                <a:cxn ang="0">
                  <a:pos x="253" y="0"/>
                </a:cxn>
                <a:cxn ang="0">
                  <a:pos x="230" y="13"/>
                </a:cxn>
                <a:cxn ang="0">
                  <a:pos x="230" y="13"/>
                </a:cxn>
              </a:cxnLst>
              <a:rect l="0" t="0" r="r" b="b"/>
              <a:pathLst>
                <a:path w="317" h="355">
                  <a:moveTo>
                    <a:pt x="230" y="13"/>
                  </a:moveTo>
                  <a:lnTo>
                    <a:pt x="253" y="70"/>
                  </a:lnTo>
                  <a:lnTo>
                    <a:pt x="156" y="173"/>
                  </a:lnTo>
                  <a:lnTo>
                    <a:pt x="61" y="287"/>
                  </a:lnTo>
                  <a:lnTo>
                    <a:pt x="0" y="294"/>
                  </a:lnTo>
                  <a:lnTo>
                    <a:pt x="13" y="334"/>
                  </a:lnTo>
                  <a:lnTo>
                    <a:pt x="57" y="355"/>
                  </a:lnTo>
                  <a:lnTo>
                    <a:pt x="122" y="294"/>
                  </a:lnTo>
                  <a:lnTo>
                    <a:pt x="260" y="138"/>
                  </a:lnTo>
                  <a:lnTo>
                    <a:pt x="317" y="74"/>
                  </a:lnTo>
                  <a:lnTo>
                    <a:pt x="308" y="9"/>
                  </a:lnTo>
                  <a:lnTo>
                    <a:pt x="253" y="0"/>
                  </a:lnTo>
                  <a:lnTo>
                    <a:pt x="230" y="13"/>
                  </a:lnTo>
                  <a:lnTo>
                    <a:pt x="230" y="13"/>
                  </a:lnTo>
                  <a:close/>
                </a:path>
              </a:pathLst>
            </a:custGeom>
            <a:solidFill>
              <a:srgbClr val="000000"/>
            </a:solidFill>
            <a:ln w="9525">
              <a:noFill/>
              <a:round/>
              <a:headEnd/>
              <a:tailEnd/>
            </a:ln>
          </p:spPr>
          <p:txBody>
            <a:bodyPr/>
            <a:lstStyle/>
            <a:p>
              <a:endParaRPr lang="ar-SA"/>
            </a:p>
          </p:txBody>
        </p:sp>
        <p:sp>
          <p:nvSpPr>
            <p:cNvPr id="54" name="Freeform 99"/>
            <p:cNvSpPr>
              <a:spLocks/>
            </p:cNvSpPr>
            <p:nvPr/>
          </p:nvSpPr>
          <p:spPr bwMode="auto">
            <a:xfrm>
              <a:off x="3452" y="1764"/>
              <a:ext cx="384" cy="152"/>
            </a:xfrm>
            <a:custGeom>
              <a:avLst/>
              <a:gdLst/>
              <a:ahLst/>
              <a:cxnLst>
                <a:cxn ang="0">
                  <a:pos x="664" y="10"/>
                </a:cxn>
                <a:cxn ang="0">
                  <a:pos x="534" y="92"/>
                </a:cxn>
                <a:cxn ang="0">
                  <a:pos x="399" y="156"/>
                </a:cxn>
                <a:cxn ang="0">
                  <a:pos x="247" y="206"/>
                </a:cxn>
                <a:cxn ang="0">
                  <a:pos x="122" y="249"/>
                </a:cxn>
                <a:cxn ang="0">
                  <a:pos x="0" y="270"/>
                </a:cxn>
                <a:cxn ang="0">
                  <a:pos x="19" y="304"/>
                </a:cxn>
                <a:cxn ang="0">
                  <a:pos x="158" y="297"/>
                </a:cxn>
                <a:cxn ang="0">
                  <a:pos x="314" y="274"/>
                </a:cxn>
                <a:cxn ang="0">
                  <a:pos x="487" y="240"/>
                </a:cxn>
                <a:cxn ang="0">
                  <a:pos x="643" y="183"/>
                </a:cxn>
                <a:cxn ang="0">
                  <a:pos x="751" y="156"/>
                </a:cxn>
                <a:cxn ang="0">
                  <a:pos x="768" y="92"/>
                </a:cxn>
                <a:cxn ang="0">
                  <a:pos x="759" y="6"/>
                </a:cxn>
                <a:cxn ang="0">
                  <a:pos x="734" y="0"/>
                </a:cxn>
                <a:cxn ang="0">
                  <a:pos x="711" y="23"/>
                </a:cxn>
                <a:cxn ang="0">
                  <a:pos x="707" y="97"/>
                </a:cxn>
                <a:cxn ang="0">
                  <a:pos x="656" y="131"/>
                </a:cxn>
                <a:cxn ang="0">
                  <a:pos x="565" y="179"/>
                </a:cxn>
                <a:cxn ang="0">
                  <a:pos x="409" y="223"/>
                </a:cxn>
                <a:cxn ang="0">
                  <a:pos x="217" y="261"/>
                </a:cxn>
                <a:cxn ang="0">
                  <a:pos x="297" y="230"/>
                </a:cxn>
                <a:cxn ang="0">
                  <a:pos x="447" y="175"/>
                </a:cxn>
                <a:cxn ang="0">
                  <a:pos x="565" y="114"/>
                </a:cxn>
                <a:cxn ang="0">
                  <a:pos x="639" y="61"/>
                </a:cxn>
                <a:cxn ang="0">
                  <a:pos x="664" y="10"/>
                </a:cxn>
                <a:cxn ang="0">
                  <a:pos x="664" y="10"/>
                </a:cxn>
              </a:cxnLst>
              <a:rect l="0" t="0" r="r" b="b"/>
              <a:pathLst>
                <a:path w="768" h="304">
                  <a:moveTo>
                    <a:pt x="664" y="10"/>
                  </a:moveTo>
                  <a:lnTo>
                    <a:pt x="534" y="92"/>
                  </a:lnTo>
                  <a:lnTo>
                    <a:pt x="399" y="156"/>
                  </a:lnTo>
                  <a:lnTo>
                    <a:pt x="247" y="206"/>
                  </a:lnTo>
                  <a:lnTo>
                    <a:pt x="122" y="249"/>
                  </a:lnTo>
                  <a:lnTo>
                    <a:pt x="0" y="270"/>
                  </a:lnTo>
                  <a:lnTo>
                    <a:pt x="19" y="304"/>
                  </a:lnTo>
                  <a:lnTo>
                    <a:pt x="158" y="297"/>
                  </a:lnTo>
                  <a:lnTo>
                    <a:pt x="314" y="274"/>
                  </a:lnTo>
                  <a:lnTo>
                    <a:pt x="487" y="240"/>
                  </a:lnTo>
                  <a:lnTo>
                    <a:pt x="643" y="183"/>
                  </a:lnTo>
                  <a:lnTo>
                    <a:pt x="751" y="156"/>
                  </a:lnTo>
                  <a:lnTo>
                    <a:pt x="768" y="92"/>
                  </a:lnTo>
                  <a:lnTo>
                    <a:pt x="759" y="6"/>
                  </a:lnTo>
                  <a:lnTo>
                    <a:pt x="734" y="0"/>
                  </a:lnTo>
                  <a:lnTo>
                    <a:pt x="711" y="23"/>
                  </a:lnTo>
                  <a:lnTo>
                    <a:pt x="707" y="97"/>
                  </a:lnTo>
                  <a:lnTo>
                    <a:pt x="656" y="131"/>
                  </a:lnTo>
                  <a:lnTo>
                    <a:pt x="565" y="179"/>
                  </a:lnTo>
                  <a:lnTo>
                    <a:pt x="409" y="223"/>
                  </a:lnTo>
                  <a:lnTo>
                    <a:pt x="217" y="261"/>
                  </a:lnTo>
                  <a:lnTo>
                    <a:pt x="297" y="230"/>
                  </a:lnTo>
                  <a:lnTo>
                    <a:pt x="447" y="175"/>
                  </a:lnTo>
                  <a:lnTo>
                    <a:pt x="565" y="114"/>
                  </a:lnTo>
                  <a:lnTo>
                    <a:pt x="639" y="61"/>
                  </a:lnTo>
                  <a:lnTo>
                    <a:pt x="664" y="10"/>
                  </a:lnTo>
                  <a:lnTo>
                    <a:pt x="664" y="10"/>
                  </a:lnTo>
                  <a:close/>
                </a:path>
              </a:pathLst>
            </a:custGeom>
            <a:solidFill>
              <a:srgbClr val="000000"/>
            </a:solidFill>
            <a:ln w="9525">
              <a:noFill/>
              <a:round/>
              <a:headEnd/>
              <a:tailEnd/>
            </a:ln>
          </p:spPr>
          <p:txBody>
            <a:bodyPr/>
            <a:lstStyle/>
            <a:p>
              <a:endParaRPr lang="ar-SA"/>
            </a:p>
          </p:txBody>
        </p:sp>
        <p:sp>
          <p:nvSpPr>
            <p:cNvPr id="55" name="Freeform 100"/>
            <p:cNvSpPr>
              <a:spLocks/>
            </p:cNvSpPr>
            <p:nvPr/>
          </p:nvSpPr>
          <p:spPr bwMode="auto">
            <a:xfrm>
              <a:off x="3992" y="1538"/>
              <a:ext cx="27" cy="29"/>
            </a:xfrm>
            <a:custGeom>
              <a:avLst/>
              <a:gdLst/>
              <a:ahLst/>
              <a:cxnLst>
                <a:cxn ang="0">
                  <a:pos x="0" y="17"/>
                </a:cxn>
                <a:cxn ang="0">
                  <a:pos x="30" y="0"/>
                </a:cxn>
                <a:cxn ang="0">
                  <a:pos x="53" y="17"/>
                </a:cxn>
                <a:cxn ang="0">
                  <a:pos x="34" y="57"/>
                </a:cxn>
                <a:cxn ang="0">
                  <a:pos x="0" y="17"/>
                </a:cxn>
                <a:cxn ang="0">
                  <a:pos x="0" y="17"/>
                </a:cxn>
              </a:cxnLst>
              <a:rect l="0" t="0" r="r" b="b"/>
              <a:pathLst>
                <a:path w="53" h="57">
                  <a:moveTo>
                    <a:pt x="0" y="17"/>
                  </a:moveTo>
                  <a:lnTo>
                    <a:pt x="30" y="0"/>
                  </a:lnTo>
                  <a:lnTo>
                    <a:pt x="53" y="17"/>
                  </a:lnTo>
                  <a:lnTo>
                    <a:pt x="34" y="57"/>
                  </a:lnTo>
                  <a:lnTo>
                    <a:pt x="0" y="17"/>
                  </a:lnTo>
                  <a:lnTo>
                    <a:pt x="0" y="17"/>
                  </a:lnTo>
                  <a:close/>
                </a:path>
              </a:pathLst>
            </a:custGeom>
            <a:solidFill>
              <a:srgbClr val="000000"/>
            </a:solidFill>
            <a:ln w="9525">
              <a:noFill/>
              <a:round/>
              <a:headEnd/>
              <a:tailEnd/>
            </a:ln>
          </p:spPr>
          <p:txBody>
            <a:bodyPr/>
            <a:lstStyle/>
            <a:p>
              <a:endParaRPr lang="ar-SA"/>
            </a:p>
          </p:txBody>
        </p:sp>
        <p:sp>
          <p:nvSpPr>
            <p:cNvPr id="56" name="Freeform 101"/>
            <p:cNvSpPr>
              <a:spLocks/>
            </p:cNvSpPr>
            <p:nvPr/>
          </p:nvSpPr>
          <p:spPr bwMode="auto">
            <a:xfrm>
              <a:off x="4005" y="1591"/>
              <a:ext cx="37" cy="25"/>
            </a:xfrm>
            <a:custGeom>
              <a:avLst/>
              <a:gdLst/>
              <a:ahLst/>
              <a:cxnLst>
                <a:cxn ang="0">
                  <a:pos x="0" y="17"/>
                </a:cxn>
                <a:cxn ang="0">
                  <a:pos x="48" y="0"/>
                </a:cxn>
                <a:cxn ang="0">
                  <a:pos x="75" y="14"/>
                </a:cxn>
                <a:cxn ang="0">
                  <a:pos x="38" y="52"/>
                </a:cxn>
                <a:cxn ang="0">
                  <a:pos x="4" y="48"/>
                </a:cxn>
                <a:cxn ang="0">
                  <a:pos x="0" y="17"/>
                </a:cxn>
                <a:cxn ang="0">
                  <a:pos x="0" y="17"/>
                </a:cxn>
              </a:cxnLst>
              <a:rect l="0" t="0" r="r" b="b"/>
              <a:pathLst>
                <a:path w="75" h="52">
                  <a:moveTo>
                    <a:pt x="0" y="17"/>
                  </a:moveTo>
                  <a:lnTo>
                    <a:pt x="48" y="0"/>
                  </a:lnTo>
                  <a:lnTo>
                    <a:pt x="75" y="14"/>
                  </a:lnTo>
                  <a:lnTo>
                    <a:pt x="38" y="52"/>
                  </a:lnTo>
                  <a:lnTo>
                    <a:pt x="4" y="48"/>
                  </a:lnTo>
                  <a:lnTo>
                    <a:pt x="0" y="17"/>
                  </a:lnTo>
                  <a:lnTo>
                    <a:pt x="0" y="17"/>
                  </a:lnTo>
                  <a:close/>
                </a:path>
              </a:pathLst>
            </a:custGeom>
            <a:solidFill>
              <a:srgbClr val="000000"/>
            </a:solidFill>
            <a:ln w="9525">
              <a:noFill/>
              <a:round/>
              <a:headEnd/>
              <a:tailEnd/>
            </a:ln>
          </p:spPr>
          <p:txBody>
            <a:bodyPr/>
            <a:lstStyle/>
            <a:p>
              <a:endParaRPr lang="ar-SA"/>
            </a:p>
          </p:txBody>
        </p:sp>
        <p:sp>
          <p:nvSpPr>
            <p:cNvPr id="57" name="Freeform 102"/>
            <p:cNvSpPr>
              <a:spLocks/>
            </p:cNvSpPr>
            <p:nvPr/>
          </p:nvSpPr>
          <p:spPr bwMode="auto">
            <a:xfrm>
              <a:off x="4005" y="1638"/>
              <a:ext cx="63" cy="33"/>
            </a:xfrm>
            <a:custGeom>
              <a:avLst/>
              <a:gdLst/>
              <a:ahLst/>
              <a:cxnLst>
                <a:cxn ang="0">
                  <a:pos x="0" y="31"/>
                </a:cxn>
                <a:cxn ang="0">
                  <a:pos x="61" y="0"/>
                </a:cxn>
                <a:cxn ang="0">
                  <a:pos x="126" y="0"/>
                </a:cxn>
                <a:cxn ang="0">
                  <a:pos x="122" y="31"/>
                </a:cxn>
                <a:cxn ang="0">
                  <a:pos x="61" y="57"/>
                </a:cxn>
                <a:cxn ang="0">
                  <a:pos x="8" y="65"/>
                </a:cxn>
                <a:cxn ang="0">
                  <a:pos x="0" y="31"/>
                </a:cxn>
                <a:cxn ang="0">
                  <a:pos x="0" y="31"/>
                </a:cxn>
              </a:cxnLst>
              <a:rect l="0" t="0" r="r" b="b"/>
              <a:pathLst>
                <a:path w="126" h="65">
                  <a:moveTo>
                    <a:pt x="0" y="31"/>
                  </a:moveTo>
                  <a:lnTo>
                    <a:pt x="61" y="0"/>
                  </a:lnTo>
                  <a:lnTo>
                    <a:pt x="126" y="0"/>
                  </a:lnTo>
                  <a:lnTo>
                    <a:pt x="122" y="31"/>
                  </a:lnTo>
                  <a:lnTo>
                    <a:pt x="61" y="57"/>
                  </a:lnTo>
                  <a:lnTo>
                    <a:pt x="8" y="65"/>
                  </a:lnTo>
                  <a:lnTo>
                    <a:pt x="0" y="31"/>
                  </a:lnTo>
                  <a:lnTo>
                    <a:pt x="0" y="31"/>
                  </a:lnTo>
                  <a:close/>
                </a:path>
              </a:pathLst>
            </a:custGeom>
            <a:solidFill>
              <a:srgbClr val="000000"/>
            </a:solidFill>
            <a:ln w="9525">
              <a:noFill/>
              <a:round/>
              <a:headEnd/>
              <a:tailEnd/>
            </a:ln>
          </p:spPr>
          <p:txBody>
            <a:bodyPr/>
            <a:lstStyle/>
            <a:p>
              <a:endParaRPr lang="ar-SA"/>
            </a:p>
          </p:txBody>
        </p:sp>
        <p:sp>
          <p:nvSpPr>
            <p:cNvPr id="58" name="Freeform 103"/>
            <p:cNvSpPr>
              <a:spLocks/>
            </p:cNvSpPr>
            <p:nvPr/>
          </p:nvSpPr>
          <p:spPr bwMode="auto">
            <a:xfrm>
              <a:off x="4003" y="1679"/>
              <a:ext cx="80" cy="46"/>
            </a:xfrm>
            <a:custGeom>
              <a:avLst/>
              <a:gdLst/>
              <a:ahLst/>
              <a:cxnLst>
                <a:cxn ang="0">
                  <a:pos x="0" y="61"/>
                </a:cxn>
                <a:cxn ang="0">
                  <a:pos x="78" y="31"/>
                </a:cxn>
                <a:cxn ang="0">
                  <a:pos x="146" y="0"/>
                </a:cxn>
                <a:cxn ang="0">
                  <a:pos x="159" y="27"/>
                </a:cxn>
                <a:cxn ang="0">
                  <a:pos x="125" y="67"/>
                </a:cxn>
                <a:cxn ang="0">
                  <a:pos x="55" y="84"/>
                </a:cxn>
                <a:cxn ang="0">
                  <a:pos x="21" y="91"/>
                </a:cxn>
                <a:cxn ang="0">
                  <a:pos x="0" y="61"/>
                </a:cxn>
                <a:cxn ang="0">
                  <a:pos x="0" y="61"/>
                </a:cxn>
              </a:cxnLst>
              <a:rect l="0" t="0" r="r" b="b"/>
              <a:pathLst>
                <a:path w="159" h="91">
                  <a:moveTo>
                    <a:pt x="0" y="61"/>
                  </a:moveTo>
                  <a:lnTo>
                    <a:pt x="78" y="31"/>
                  </a:lnTo>
                  <a:lnTo>
                    <a:pt x="146" y="0"/>
                  </a:lnTo>
                  <a:lnTo>
                    <a:pt x="159" y="27"/>
                  </a:lnTo>
                  <a:lnTo>
                    <a:pt x="125" y="67"/>
                  </a:lnTo>
                  <a:lnTo>
                    <a:pt x="55" y="84"/>
                  </a:lnTo>
                  <a:lnTo>
                    <a:pt x="21" y="91"/>
                  </a:lnTo>
                  <a:lnTo>
                    <a:pt x="0" y="61"/>
                  </a:lnTo>
                  <a:lnTo>
                    <a:pt x="0" y="61"/>
                  </a:lnTo>
                  <a:close/>
                </a:path>
              </a:pathLst>
            </a:custGeom>
            <a:solidFill>
              <a:srgbClr val="000000"/>
            </a:solidFill>
            <a:ln w="9525">
              <a:noFill/>
              <a:round/>
              <a:headEnd/>
              <a:tailEnd/>
            </a:ln>
          </p:spPr>
          <p:txBody>
            <a:bodyPr/>
            <a:lstStyle/>
            <a:p>
              <a:endParaRPr lang="ar-SA"/>
            </a:p>
          </p:txBody>
        </p:sp>
        <p:sp>
          <p:nvSpPr>
            <p:cNvPr id="59" name="Freeform 104"/>
            <p:cNvSpPr>
              <a:spLocks/>
            </p:cNvSpPr>
            <p:nvPr/>
          </p:nvSpPr>
          <p:spPr bwMode="auto">
            <a:xfrm>
              <a:off x="3953" y="1736"/>
              <a:ext cx="147" cy="137"/>
            </a:xfrm>
            <a:custGeom>
              <a:avLst/>
              <a:gdLst/>
              <a:ahLst/>
              <a:cxnLst>
                <a:cxn ang="0">
                  <a:pos x="65" y="61"/>
                </a:cxn>
                <a:cxn ang="0">
                  <a:pos x="125" y="25"/>
                </a:cxn>
                <a:cxn ang="0">
                  <a:pos x="200" y="8"/>
                </a:cxn>
                <a:cxn ang="0">
                  <a:pos x="251" y="0"/>
                </a:cxn>
                <a:cxn ang="0">
                  <a:pos x="287" y="25"/>
                </a:cxn>
                <a:cxn ang="0">
                  <a:pos x="295" y="74"/>
                </a:cxn>
                <a:cxn ang="0">
                  <a:pos x="277" y="143"/>
                </a:cxn>
                <a:cxn ang="0">
                  <a:pos x="239" y="204"/>
                </a:cxn>
                <a:cxn ang="0">
                  <a:pos x="156" y="238"/>
                </a:cxn>
                <a:cxn ang="0">
                  <a:pos x="70" y="274"/>
                </a:cxn>
                <a:cxn ang="0">
                  <a:pos x="13" y="268"/>
                </a:cxn>
                <a:cxn ang="0">
                  <a:pos x="0" y="234"/>
                </a:cxn>
                <a:cxn ang="0">
                  <a:pos x="57" y="221"/>
                </a:cxn>
                <a:cxn ang="0">
                  <a:pos x="122" y="204"/>
                </a:cxn>
                <a:cxn ang="0">
                  <a:pos x="165" y="160"/>
                </a:cxn>
                <a:cxn ang="0">
                  <a:pos x="203" y="95"/>
                </a:cxn>
                <a:cxn ang="0">
                  <a:pos x="200" y="55"/>
                </a:cxn>
                <a:cxn ang="0">
                  <a:pos x="135" y="65"/>
                </a:cxn>
                <a:cxn ang="0">
                  <a:pos x="91" y="82"/>
                </a:cxn>
                <a:cxn ang="0">
                  <a:pos x="65" y="61"/>
                </a:cxn>
                <a:cxn ang="0">
                  <a:pos x="65" y="61"/>
                </a:cxn>
              </a:cxnLst>
              <a:rect l="0" t="0" r="r" b="b"/>
              <a:pathLst>
                <a:path w="295" h="274">
                  <a:moveTo>
                    <a:pt x="65" y="61"/>
                  </a:moveTo>
                  <a:lnTo>
                    <a:pt x="125" y="25"/>
                  </a:lnTo>
                  <a:lnTo>
                    <a:pt x="200" y="8"/>
                  </a:lnTo>
                  <a:lnTo>
                    <a:pt x="251" y="0"/>
                  </a:lnTo>
                  <a:lnTo>
                    <a:pt x="287" y="25"/>
                  </a:lnTo>
                  <a:lnTo>
                    <a:pt x="295" y="74"/>
                  </a:lnTo>
                  <a:lnTo>
                    <a:pt x="277" y="143"/>
                  </a:lnTo>
                  <a:lnTo>
                    <a:pt x="239" y="204"/>
                  </a:lnTo>
                  <a:lnTo>
                    <a:pt x="156" y="238"/>
                  </a:lnTo>
                  <a:lnTo>
                    <a:pt x="70" y="274"/>
                  </a:lnTo>
                  <a:lnTo>
                    <a:pt x="13" y="268"/>
                  </a:lnTo>
                  <a:lnTo>
                    <a:pt x="0" y="234"/>
                  </a:lnTo>
                  <a:lnTo>
                    <a:pt x="57" y="221"/>
                  </a:lnTo>
                  <a:lnTo>
                    <a:pt x="122" y="204"/>
                  </a:lnTo>
                  <a:lnTo>
                    <a:pt x="165" y="160"/>
                  </a:lnTo>
                  <a:lnTo>
                    <a:pt x="203" y="95"/>
                  </a:lnTo>
                  <a:lnTo>
                    <a:pt x="200" y="55"/>
                  </a:lnTo>
                  <a:lnTo>
                    <a:pt x="135" y="65"/>
                  </a:lnTo>
                  <a:lnTo>
                    <a:pt x="91" y="82"/>
                  </a:lnTo>
                  <a:lnTo>
                    <a:pt x="65" y="61"/>
                  </a:lnTo>
                  <a:lnTo>
                    <a:pt x="65" y="61"/>
                  </a:lnTo>
                  <a:close/>
                </a:path>
              </a:pathLst>
            </a:custGeom>
            <a:solidFill>
              <a:srgbClr val="000000"/>
            </a:solidFill>
            <a:ln w="9525">
              <a:noFill/>
              <a:round/>
              <a:headEnd/>
              <a:tailEnd/>
            </a:ln>
          </p:spPr>
          <p:txBody>
            <a:bodyPr/>
            <a:lstStyle/>
            <a:p>
              <a:endParaRPr lang="ar-SA"/>
            </a:p>
          </p:txBody>
        </p:sp>
        <p:sp>
          <p:nvSpPr>
            <p:cNvPr id="60" name="Freeform 105"/>
            <p:cNvSpPr>
              <a:spLocks/>
            </p:cNvSpPr>
            <p:nvPr/>
          </p:nvSpPr>
          <p:spPr bwMode="auto">
            <a:xfrm>
              <a:off x="4061" y="1521"/>
              <a:ext cx="24" cy="24"/>
            </a:xfrm>
            <a:custGeom>
              <a:avLst/>
              <a:gdLst/>
              <a:ahLst/>
              <a:cxnLst>
                <a:cxn ang="0">
                  <a:pos x="0" y="21"/>
                </a:cxn>
                <a:cxn ang="0">
                  <a:pos x="30" y="0"/>
                </a:cxn>
                <a:cxn ang="0">
                  <a:pos x="47" y="34"/>
                </a:cxn>
                <a:cxn ang="0">
                  <a:pos x="22" y="47"/>
                </a:cxn>
                <a:cxn ang="0">
                  <a:pos x="0" y="21"/>
                </a:cxn>
                <a:cxn ang="0">
                  <a:pos x="0" y="21"/>
                </a:cxn>
              </a:cxnLst>
              <a:rect l="0" t="0" r="r" b="b"/>
              <a:pathLst>
                <a:path w="47" h="47">
                  <a:moveTo>
                    <a:pt x="0" y="21"/>
                  </a:moveTo>
                  <a:lnTo>
                    <a:pt x="30" y="0"/>
                  </a:lnTo>
                  <a:lnTo>
                    <a:pt x="47" y="34"/>
                  </a:lnTo>
                  <a:lnTo>
                    <a:pt x="22" y="47"/>
                  </a:lnTo>
                  <a:lnTo>
                    <a:pt x="0" y="21"/>
                  </a:lnTo>
                  <a:lnTo>
                    <a:pt x="0" y="21"/>
                  </a:lnTo>
                  <a:close/>
                </a:path>
              </a:pathLst>
            </a:custGeom>
            <a:solidFill>
              <a:srgbClr val="000000"/>
            </a:solidFill>
            <a:ln w="9525">
              <a:noFill/>
              <a:round/>
              <a:headEnd/>
              <a:tailEnd/>
            </a:ln>
          </p:spPr>
          <p:txBody>
            <a:bodyPr/>
            <a:lstStyle/>
            <a:p>
              <a:endParaRPr lang="ar-SA"/>
            </a:p>
          </p:txBody>
        </p:sp>
        <p:sp>
          <p:nvSpPr>
            <p:cNvPr id="61" name="Freeform 106"/>
            <p:cNvSpPr>
              <a:spLocks/>
            </p:cNvSpPr>
            <p:nvPr/>
          </p:nvSpPr>
          <p:spPr bwMode="auto">
            <a:xfrm>
              <a:off x="4083" y="1577"/>
              <a:ext cx="24" cy="22"/>
            </a:xfrm>
            <a:custGeom>
              <a:avLst/>
              <a:gdLst/>
              <a:ahLst/>
              <a:cxnLst>
                <a:cxn ang="0">
                  <a:pos x="0" y="0"/>
                </a:cxn>
                <a:cxn ang="0">
                  <a:pos x="38" y="0"/>
                </a:cxn>
                <a:cxn ang="0">
                  <a:pos x="48" y="43"/>
                </a:cxn>
                <a:cxn ang="0">
                  <a:pos x="14" y="40"/>
                </a:cxn>
                <a:cxn ang="0">
                  <a:pos x="0" y="0"/>
                </a:cxn>
                <a:cxn ang="0">
                  <a:pos x="0" y="0"/>
                </a:cxn>
              </a:cxnLst>
              <a:rect l="0" t="0" r="r" b="b"/>
              <a:pathLst>
                <a:path w="48" h="43">
                  <a:moveTo>
                    <a:pt x="0" y="0"/>
                  </a:moveTo>
                  <a:lnTo>
                    <a:pt x="38" y="0"/>
                  </a:lnTo>
                  <a:lnTo>
                    <a:pt x="48" y="43"/>
                  </a:lnTo>
                  <a:lnTo>
                    <a:pt x="14" y="40"/>
                  </a:lnTo>
                  <a:lnTo>
                    <a:pt x="0" y="0"/>
                  </a:lnTo>
                  <a:lnTo>
                    <a:pt x="0" y="0"/>
                  </a:lnTo>
                  <a:close/>
                </a:path>
              </a:pathLst>
            </a:custGeom>
            <a:solidFill>
              <a:srgbClr val="000000"/>
            </a:solidFill>
            <a:ln w="9525">
              <a:noFill/>
              <a:round/>
              <a:headEnd/>
              <a:tailEnd/>
            </a:ln>
          </p:spPr>
          <p:txBody>
            <a:bodyPr/>
            <a:lstStyle/>
            <a:p>
              <a:endParaRPr lang="ar-SA"/>
            </a:p>
          </p:txBody>
        </p:sp>
        <p:sp>
          <p:nvSpPr>
            <p:cNvPr id="62" name="Freeform 107"/>
            <p:cNvSpPr>
              <a:spLocks/>
            </p:cNvSpPr>
            <p:nvPr/>
          </p:nvSpPr>
          <p:spPr bwMode="auto">
            <a:xfrm>
              <a:off x="4102" y="1633"/>
              <a:ext cx="29" cy="24"/>
            </a:xfrm>
            <a:custGeom>
              <a:avLst/>
              <a:gdLst/>
              <a:ahLst/>
              <a:cxnLst>
                <a:cxn ang="0">
                  <a:pos x="6" y="0"/>
                </a:cxn>
                <a:cxn ang="0">
                  <a:pos x="44" y="0"/>
                </a:cxn>
                <a:cxn ang="0">
                  <a:pos x="57" y="30"/>
                </a:cxn>
                <a:cxn ang="0">
                  <a:pos x="31" y="47"/>
                </a:cxn>
                <a:cxn ang="0">
                  <a:pos x="0" y="36"/>
                </a:cxn>
                <a:cxn ang="0">
                  <a:pos x="6" y="0"/>
                </a:cxn>
                <a:cxn ang="0">
                  <a:pos x="6" y="0"/>
                </a:cxn>
              </a:cxnLst>
              <a:rect l="0" t="0" r="r" b="b"/>
              <a:pathLst>
                <a:path w="57" h="47">
                  <a:moveTo>
                    <a:pt x="6" y="0"/>
                  </a:moveTo>
                  <a:lnTo>
                    <a:pt x="44" y="0"/>
                  </a:lnTo>
                  <a:lnTo>
                    <a:pt x="57" y="30"/>
                  </a:lnTo>
                  <a:lnTo>
                    <a:pt x="31" y="47"/>
                  </a:lnTo>
                  <a:lnTo>
                    <a:pt x="0" y="36"/>
                  </a:lnTo>
                  <a:lnTo>
                    <a:pt x="6" y="0"/>
                  </a:lnTo>
                  <a:lnTo>
                    <a:pt x="6" y="0"/>
                  </a:lnTo>
                  <a:close/>
                </a:path>
              </a:pathLst>
            </a:custGeom>
            <a:solidFill>
              <a:srgbClr val="000000"/>
            </a:solidFill>
            <a:ln w="9525">
              <a:noFill/>
              <a:round/>
              <a:headEnd/>
              <a:tailEnd/>
            </a:ln>
          </p:spPr>
          <p:txBody>
            <a:bodyPr/>
            <a:lstStyle/>
            <a:p>
              <a:endParaRPr lang="ar-SA"/>
            </a:p>
          </p:txBody>
        </p:sp>
        <p:sp>
          <p:nvSpPr>
            <p:cNvPr id="63" name="Freeform 108"/>
            <p:cNvSpPr>
              <a:spLocks/>
            </p:cNvSpPr>
            <p:nvPr/>
          </p:nvSpPr>
          <p:spPr bwMode="auto">
            <a:xfrm>
              <a:off x="4029" y="1669"/>
              <a:ext cx="117" cy="237"/>
            </a:xfrm>
            <a:custGeom>
              <a:avLst/>
              <a:gdLst/>
              <a:ahLst/>
              <a:cxnLst>
                <a:cxn ang="0">
                  <a:pos x="213" y="0"/>
                </a:cxn>
                <a:cxn ang="0">
                  <a:pos x="234" y="129"/>
                </a:cxn>
                <a:cxn ang="0">
                  <a:pos x="224" y="230"/>
                </a:cxn>
                <a:cxn ang="0">
                  <a:pos x="200" y="339"/>
                </a:cxn>
                <a:cxn ang="0">
                  <a:pos x="173" y="430"/>
                </a:cxn>
                <a:cxn ang="0">
                  <a:pos x="129" y="460"/>
                </a:cxn>
                <a:cxn ang="0">
                  <a:pos x="86" y="475"/>
                </a:cxn>
                <a:cxn ang="0">
                  <a:pos x="30" y="468"/>
                </a:cxn>
                <a:cxn ang="0">
                  <a:pos x="0" y="434"/>
                </a:cxn>
                <a:cxn ang="0">
                  <a:pos x="30" y="409"/>
                </a:cxn>
                <a:cxn ang="0">
                  <a:pos x="78" y="420"/>
                </a:cxn>
                <a:cxn ang="0">
                  <a:pos x="122" y="386"/>
                </a:cxn>
                <a:cxn ang="0">
                  <a:pos x="160" y="312"/>
                </a:cxn>
                <a:cxn ang="0">
                  <a:pos x="196" y="196"/>
                </a:cxn>
                <a:cxn ang="0">
                  <a:pos x="203" y="109"/>
                </a:cxn>
                <a:cxn ang="0">
                  <a:pos x="200" y="31"/>
                </a:cxn>
                <a:cxn ang="0">
                  <a:pos x="213" y="0"/>
                </a:cxn>
                <a:cxn ang="0">
                  <a:pos x="213" y="0"/>
                </a:cxn>
              </a:cxnLst>
              <a:rect l="0" t="0" r="r" b="b"/>
              <a:pathLst>
                <a:path w="234" h="475">
                  <a:moveTo>
                    <a:pt x="213" y="0"/>
                  </a:moveTo>
                  <a:lnTo>
                    <a:pt x="234" y="129"/>
                  </a:lnTo>
                  <a:lnTo>
                    <a:pt x="224" y="230"/>
                  </a:lnTo>
                  <a:lnTo>
                    <a:pt x="200" y="339"/>
                  </a:lnTo>
                  <a:lnTo>
                    <a:pt x="173" y="430"/>
                  </a:lnTo>
                  <a:lnTo>
                    <a:pt x="129" y="460"/>
                  </a:lnTo>
                  <a:lnTo>
                    <a:pt x="86" y="475"/>
                  </a:lnTo>
                  <a:lnTo>
                    <a:pt x="30" y="468"/>
                  </a:lnTo>
                  <a:lnTo>
                    <a:pt x="0" y="434"/>
                  </a:lnTo>
                  <a:lnTo>
                    <a:pt x="30" y="409"/>
                  </a:lnTo>
                  <a:lnTo>
                    <a:pt x="78" y="420"/>
                  </a:lnTo>
                  <a:lnTo>
                    <a:pt x="122" y="386"/>
                  </a:lnTo>
                  <a:lnTo>
                    <a:pt x="160" y="312"/>
                  </a:lnTo>
                  <a:lnTo>
                    <a:pt x="196" y="196"/>
                  </a:lnTo>
                  <a:lnTo>
                    <a:pt x="203" y="109"/>
                  </a:lnTo>
                  <a:lnTo>
                    <a:pt x="200" y="31"/>
                  </a:lnTo>
                  <a:lnTo>
                    <a:pt x="213" y="0"/>
                  </a:lnTo>
                  <a:lnTo>
                    <a:pt x="213" y="0"/>
                  </a:lnTo>
                  <a:close/>
                </a:path>
              </a:pathLst>
            </a:custGeom>
            <a:solidFill>
              <a:srgbClr val="000000"/>
            </a:solidFill>
            <a:ln w="9525">
              <a:noFill/>
              <a:round/>
              <a:headEnd/>
              <a:tailEnd/>
            </a:ln>
          </p:spPr>
          <p:txBody>
            <a:bodyPr/>
            <a:lstStyle/>
            <a:p>
              <a:endParaRPr lang="ar-SA"/>
            </a:p>
          </p:txBody>
        </p:sp>
        <p:sp>
          <p:nvSpPr>
            <p:cNvPr id="64" name="Freeform 109"/>
            <p:cNvSpPr>
              <a:spLocks/>
            </p:cNvSpPr>
            <p:nvPr/>
          </p:nvSpPr>
          <p:spPr bwMode="auto">
            <a:xfrm>
              <a:off x="3533" y="1107"/>
              <a:ext cx="34" cy="80"/>
            </a:xfrm>
            <a:custGeom>
              <a:avLst/>
              <a:gdLst/>
              <a:ahLst/>
              <a:cxnLst>
                <a:cxn ang="0">
                  <a:pos x="68" y="0"/>
                </a:cxn>
                <a:cxn ang="0">
                  <a:pos x="34" y="30"/>
                </a:cxn>
                <a:cxn ang="0">
                  <a:pos x="4" y="91"/>
                </a:cxn>
                <a:cxn ang="0">
                  <a:pos x="0" y="160"/>
                </a:cxn>
                <a:cxn ang="0">
                  <a:pos x="17" y="152"/>
                </a:cxn>
                <a:cxn ang="0">
                  <a:pos x="34" y="91"/>
                </a:cxn>
                <a:cxn ang="0">
                  <a:pos x="64" y="38"/>
                </a:cxn>
                <a:cxn ang="0">
                  <a:pos x="68" y="0"/>
                </a:cxn>
                <a:cxn ang="0">
                  <a:pos x="68" y="0"/>
                </a:cxn>
              </a:cxnLst>
              <a:rect l="0" t="0" r="r" b="b"/>
              <a:pathLst>
                <a:path w="68" h="160">
                  <a:moveTo>
                    <a:pt x="68" y="0"/>
                  </a:moveTo>
                  <a:lnTo>
                    <a:pt x="34" y="30"/>
                  </a:lnTo>
                  <a:lnTo>
                    <a:pt x="4" y="91"/>
                  </a:lnTo>
                  <a:lnTo>
                    <a:pt x="0" y="160"/>
                  </a:lnTo>
                  <a:lnTo>
                    <a:pt x="17" y="152"/>
                  </a:lnTo>
                  <a:lnTo>
                    <a:pt x="34" y="91"/>
                  </a:lnTo>
                  <a:lnTo>
                    <a:pt x="64" y="38"/>
                  </a:lnTo>
                  <a:lnTo>
                    <a:pt x="68" y="0"/>
                  </a:lnTo>
                  <a:lnTo>
                    <a:pt x="68" y="0"/>
                  </a:lnTo>
                  <a:close/>
                </a:path>
              </a:pathLst>
            </a:custGeom>
            <a:solidFill>
              <a:srgbClr val="000000"/>
            </a:solidFill>
            <a:ln w="9525">
              <a:noFill/>
              <a:round/>
              <a:headEnd/>
              <a:tailEnd/>
            </a:ln>
          </p:spPr>
          <p:txBody>
            <a:bodyPr/>
            <a:lstStyle/>
            <a:p>
              <a:endParaRPr lang="ar-SA"/>
            </a:p>
          </p:txBody>
        </p:sp>
        <p:sp>
          <p:nvSpPr>
            <p:cNvPr id="65" name="Freeform 110"/>
            <p:cNvSpPr>
              <a:spLocks/>
            </p:cNvSpPr>
            <p:nvPr/>
          </p:nvSpPr>
          <p:spPr bwMode="auto">
            <a:xfrm>
              <a:off x="3557" y="1080"/>
              <a:ext cx="142" cy="200"/>
            </a:xfrm>
            <a:custGeom>
              <a:avLst/>
              <a:gdLst/>
              <a:ahLst/>
              <a:cxnLst>
                <a:cxn ang="0">
                  <a:pos x="244" y="0"/>
                </a:cxn>
                <a:cxn ang="0">
                  <a:pos x="169" y="30"/>
                </a:cxn>
                <a:cxn ang="0">
                  <a:pos x="122" y="64"/>
                </a:cxn>
                <a:cxn ang="0">
                  <a:pos x="74" y="117"/>
                </a:cxn>
                <a:cxn ang="0">
                  <a:pos x="17" y="213"/>
                </a:cxn>
                <a:cxn ang="0">
                  <a:pos x="0" y="277"/>
                </a:cxn>
                <a:cxn ang="0">
                  <a:pos x="27" y="399"/>
                </a:cxn>
                <a:cxn ang="0">
                  <a:pos x="35" y="277"/>
                </a:cxn>
                <a:cxn ang="0">
                  <a:pos x="69" y="195"/>
                </a:cxn>
                <a:cxn ang="0">
                  <a:pos x="126" y="127"/>
                </a:cxn>
                <a:cxn ang="0">
                  <a:pos x="173" y="83"/>
                </a:cxn>
                <a:cxn ang="0">
                  <a:pos x="213" y="53"/>
                </a:cxn>
                <a:cxn ang="0">
                  <a:pos x="278" y="43"/>
                </a:cxn>
                <a:cxn ang="0">
                  <a:pos x="285" y="9"/>
                </a:cxn>
                <a:cxn ang="0">
                  <a:pos x="244" y="0"/>
                </a:cxn>
                <a:cxn ang="0">
                  <a:pos x="244" y="0"/>
                </a:cxn>
              </a:cxnLst>
              <a:rect l="0" t="0" r="r" b="b"/>
              <a:pathLst>
                <a:path w="285" h="399">
                  <a:moveTo>
                    <a:pt x="244" y="0"/>
                  </a:moveTo>
                  <a:lnTo>
                    <a:pt x="169" y="30"/>
                  </a:lnTo>
                  <a:lnTo>
                    <a:pt x="122" y="64"/>
                  </a:lnTo>
                  <a:lnTo>
                    <a:pt x="74" y="117"/>
                  </a:lnTo>
                  <a:lnTo>
                    <a:pt x="17" y="213"/>
                  </a:lnTo>
                  <a:lnTo>
                    <a:pt x="0" y="277"/>
                  </a:lnTo>
                  <a:lnTo>
                    <a:pt x="27" y="399"/>
                  </a:lnTo>
                  <a:lnTo>
                    <a:pt x="35" y="277"/>
                  </a:lnTo>
                  <a:lnTo>
                    <a:pt x="69" y="195"/>
                  </a:lnTo>
                  <a:lnTo>
                    <a:pt x="126" y="127"/>
                  </a:lnTo>
                  <a:lnTo>
                    <a:pt x="173" y="83"/>
                  </a:lnTo>
                  <a:lnTo>
                    <a:pt x="213" y="53"/>
                  </a:lnTo>
                  <a:lnTo>
                    <a:pt x="278" y="43"/>
                  </a:lnTo>
                  <a:lnTo>
                    <a:pt x="285" y="9"/>
                  </a:lnTo>
                  <a:lnTo>
                    <a:pt x="244" y="0"/>
                  </a:lnTo>
                  <a:lnTo>
                    <a:pt x="244" y="0"/>
                  </a:lnTo>
                  <a:close/>
                </a:path>
              </a:pathLst>
            </a:custGeom>
            <a:solidFill>
              <a:srgbClr val="000000"/>
            </a:solidFill>
            <a:ln w="9525">
              <a:noFill/>
              <a:round/>
              <a:headEnd/>
              <a:tailEnd/>
            </a:ln>
          </p:spPr>
          <p:txBody>
            <a:bodyPr/>
            <a:lstStyle/>
            <a:p>
              <a:endParaRPr lang="ar-SA"/>
            </a:p>
          </p:txBody>
        </p:sp>
        <p:sp>
          <p:nvSpPr>
            <p:cNvPr id="66" name="Freeform 111"/>
            <p:cNvSpPr>
              <a:spLocks/>
            </p:cNvSpPr>
            <p:nvPr/>
          </p:nvSpPr>
          <p:spPr bwMode="auto">
            <a:xfrm>
              <a:off x="3750" y="1230"/>
              <a:ext cx="264" cy="133"/>
            </a:xfrm>
            <a:custGeom>
              <a:avLst/>
              <a:gdLst/>
              <a:ahLst/>
              <a:cxnLst>
                <a:cxn ang="0">
                  <a:pos x="0" y="61"/>
                </a:cxn>
                <a:cxn ang="0">
                  <a:pos x="86" y="13"/>
                </a:cxn>
                <a:cxn ang="0">
                  <a:pos x="152" y="0"/>
                </a:cxn>
                <a:cxn ang="0">
                  <a:pos x="213" y="0"/>
                </a:cxn>
                <a:cxn ang="0">
                  <a:pos x="280" y="15"/>
                </a:cxn>
                <a:cxn ang="0">
                  <a:pos x="359" y="47"/>
                </a:cxn>
                <a:cxn ang="0">
                  <a:pos x="451" y="99"/>
                </a:cxn>
                <a:cxn ang="0">
                  <a:pos x="498" y="143"/>
                </a:cxn>
                <a:cxn ang="0">
                  <a:pos x="525" y="182"/>
                </a:cxn>
                <a:cxn ang="0">
                  <a:pos x="529" y="230"/>
                </a:cxn>
                <a:cxn ang="0">
                  <a:pos x="508" y="264"/>
                </a:cxn>
                <a:cxn ang="0">
                  <a:pos x="464" y="260"/>
                </a:cxn>
                <a:cxn ang="0">
                  <a:pos x="428" y="238"/>
                </a:cxn>
                <a:cxn ang="0">
                  <a:pos x="472" y="220"/>
                </a:cxn>
                <a:cxn ang="0">
                  <a:pos x="454" y="169"/>
                </a:cxn>
                <a:cxn ang="0">
                  <a:pos x="373" y="108"/>
                </a:cxn>
                <a:cxn ang="0">
                  <a:pos x="291" y="74"/>
                </a:cxn>
                <a:cxn ang="0">
                  <a:pos x="190" y="51"/>
                </a:cxn>
                <a:cxn ang="0">
                  <a:pos x="126" y="44"/>
                </a:cxn>
                <a:cxn ang="0">
                  <a:pos x="61" y="61"/>
                </a:cxn>
                <a:cxn ang="0">
                  <a:pos x="0" y="61"/>
                </a:cxn>
                <a:cxn ang="0">
                  <a:pos x="0" y="61"/>
                </a:cxn>
              </a:cxnLst>
              <a:rect l="0" t="0" r="r" b="b"/>
              <a:pathLst>
                <a:path w="529" h="264">
                  <a:moveTo>
                    <a:pt x="0" y="61"/>
                  </a:moveTo>
                  <a:lnTo>
                    <a:pt x="86" y="13"/>
                  </a:lnTo>
                  <a:lnTo>
                    <a:pt x="152" y="0"/>
                  </a:lnTo>
                  <a:lnTo>
                    <a:pt x="213" y="0"/>
                  </a:lnTo>
                  <a:lnTo>
                    <a:pt x="280" y="15"/>
                  </a:lnTo>
                  <a:lnTo>
                    <a:pt x="359" y="47"/>
                  </a:lnTo>
                  <a:lnTo>
                    <a:pt x="451" y="99"/>
                  </a:lnTo>
                  <a:lnTo>
                    <a:pt x="498" y="143"/>
                  </a:lnTo>
                  <a:lnTo>
                    <a:pt x="525" y="182"/>
                  </a:lnTo>
                  <a:lnTo>
                    <a:pt x="529" y="230"/>
                  </a:lnTo>
                  <a:lnTo>
                    <a:pt x="508" y="264"/>
                  </a:lnTo>
                  <a:lnTo>
                    <a:pt x="464" y="260"/>
                  </a:lnTo>
                  <a:lnTo>
                    <a:pt x="428" y="238"/>
                  </a:lnTo>
                  <a:lnTo>
                    <a:pt x="472" y="220"/>
                  </a:lnTo>
                  <a:lnTo>
                    <a:pt x="454" y="169"/>
                  </a:lnTo>
                  <a:lnTo>
                    <a:pt x="373" y="108"/>
                  </a:lnTo>
                  <a:lnTo>
                    <a:pt x="291" y="74"/>
                  </a:lnTo>
                  <a:lnTo>
                    <a:pt x="190" y="51"/>
                  </a:lnTo>
                  <a:lnTo>
                    <a:pt x="126" y="44"/>
                  </a:lnTo>
                  <a:lnTo>
                    <a:pt x="61" y="61"/>
                  </a:lnTo>
                  <a:lnTo>
                    <a:pt x="0" y="61"/>
                  </a:lnTo>
                  <a:lnTo>
                    <a:pt x="0" y="61"/>
                  </a:lnTo>
                  <a:close/>
                </a:path>
              </a:pathLst>
            </a:custGeom>
            <a:solidFill>
              <a:srgbClr val="000000"/>
            </a:solidFill>
            <a:ln w="9525">
              <a:noFill/>
              <a:round/>
              <a:headEnd/>
              <a:tailEnd/>
            </a:ln>
          </p:spPr>
          <p:txBody>
            <a:bodyPr/>
            <a:lstStyle/>
            <a:p>
              <a:endParaRPr lang="ar-SA"/>
            </a:p>
          </p:txBody>
        </p:sp>
        <p:sp>
          <p:nvSpPr>
            <p:cNvPr id="67" name="Freeform 112"/>
            <p:cNvSpPr>
              <a:spLocks/>
            </p:cNvSpPr>
            <p:nvPr/>
          </p:nvSpPr>
          <p:spPr bwMode="auto">
            <a:xfrm>
              <a:off x="3765" y="1280"/>
              <a:ext cx="188" cy="159"/>
            </a:xfrm>
            <a:custGeom>
              <a:avLst/>
              <a:gdLst/>
              <a:ahLst/>
              <a:cxnLst>
                <a:cxn ang="0">
                  <a:pos x="0" y="144"/>
                </a:cxn>
                <a:cxn ang="0">
                  <a:pos x="78" y="49"/>
                </a:cxn>
                <a:cxn ang="0">
                  <a:pos x="121" y="0"/>
                </a:cxn>
                <a:cxn ang="0">
                  <a:pos x="193" y="9"/>
                </a:cxn>
                <a:cxn ang="0">
                  <a:pos x="247" y="26"/>
                </a:cxn>
                <a:cxn ang="0">
                  <a:pos x="319" y="61"/>
                </a:cxn>
                <a:cxn ang="0">
                  <a:pos x="376" y="104"/>
                </a:cxn>
                <a:cxn ang="0">
                  <a:pos x="363" y="127"/>
                </a:cxn>
                <a:cxn ang="0">
                  <a:pos x="338" y="121"/>
                </a:cxn>
                <a:cxn ang="0">
                  <a:pos x="359" y="161"/>
                </a:cxn>
                <a:cxn ang="0">
                  <a:pos x="315" y="235"/>
                </a:cxn>
                <a:cxn ang="0">
                  <a:pos x="283" y="274"/>
                </a:cxn>
                <a:cxn ang="0">
                  <a:pos x="203" y="317"/>
                </a:cxn>
                <a:cxn ang="0">
                  <a:pos x="182" y="277"/>
                </a:cxn>
                <a:cxn ang="0">
                  <a:pos x="260" y="230"/>
                </a:cxn>
                <a:cxn ang="0">
                  <a:pos x="264" y="178"/>
                </a:cxn>
                <a:cxn ang="0">
                  <a:pos x="211" y="118"/>
                </a:cxn>
                <a:cxn ang="0">
                  <a:pos x="173" y="74"/>
                </a:cxn>
                <a:cxn ang="0">
                  <a:pos x="152" y="53"/>
                </a:cxn>
                <a:cxn ang="0">
                  <a:pos x="116" y="70"/>
                </a:cxn>
                <a:cxn ang="0">
                  <a:pos x="74" y="118"/>
                </a:cxn>
                <a:cxn ang="0">
                  <a:pos x="34" y="165"/>
                </a:cxn>
                <a:cxn ang="0">
                  <a:pos x="0" y="144"/>
                </a:cxn>
                <a:cxn ang="0">
                  <a:pos x="0" y="144"/>
                </a:cxn>
              </a:cxnLst>
              <a:rect l="0" t="0" r="r" b="b"/>
              <a:pathLst>
                <a:path w="376" h="317">
                  <a:moveTo>
                    <a:pt x="0" y="144"/>
                  </a:moveTo>
                  <a:lnTo>
                    <a:pt x="78" y="49"/>
                  </a:lnTo>
                  <a:lnTo>
                    <a:pt x="121" y="0"/>
                  </a:lnTo>
                  <a:lnTo>
                    <a:pt x="193" y="9"/>
                  </a:lnTo>
                  <a:lnTo>
                    <a:pt x="247" y="26"/>
                  </a:lnTo>
                  <a:lnTo>
                    <a:pt x="319" y="61"/>
                  </a:lnTo>
                  <a:lnTo>
                    <a:pt x="376" y="104"/>
                  </a:lnTo>
                  <a:lnTo>
                    <a:pt x="363" y="127"/>
                  </a:lnTo>
                  <a:lnTo>
                    <a:pt x="338" y="121"/>
                  </a:lnTo>
                  <a:lnTo>
                    <a:pt x="359" y="161"/>
                  </a:lnTo>
                  <a:lnTo>
                    <a:pt x="315" y="235"/>
                  </a:lnTo>
                  <a:lnTo>
                    <a:pt x="283" y="274"/>
                  </a:lnTo>
                  <a:lnTo>
                    <a:pt x="203" y="317"/>
                  </a:lnTo>
                  <a:lnTo>
                    <a:pt x="182" y="277"/>
                  </a:lnTo>
                  <a:lnTo>
                    <a:pt x="260" y="230"/>
                  </a:lnTo>
                  <a:lnTo>
                    <a:pt x="264" y="178"/>
                  </a:lnTo>
                  <a:lnTo>
                    <a:pt x="211" y="118"/>
                  </a:lnTo>
                  <a:lnTo>
                    <a:pt x="173" y="74"/>
                  </a:lnTo>
                  <a:lnTo>
                    <a:pt x="152" y="53"/>
                  </a:lnTo>
                  <a:lnTo>
                    <a:pt x="116" y="70"/>
                  </a:lnTo>
                  <a:lnTo>
                    <a:pt x="74" y="118"/>
                  </a:lnTo>
                  <a:lnTo>
                    <a:pt x="34" y="165"/>
                  </a:lnTo>
                  <a:lnTo>
                    <a:pt x="0" y="144"/>
                  </a:lnTo>
                  <a:lnTo>
                    <a:pt x="0" y="144"/>
                  </a:lnTo>
                  <a:close/>
                </a:path>
              </a:pathLst>
            </a:custGeom>
            <a:solidFill>
              <a:srgbClr val="000000"/>
            </a:solidFill>
            <a:ln w="9525">
              <a:noFill/>
              <a:round/>
              <a:headEnd/>
              <a:tailEnd/>
            </a:ln>
          </p:spPr>
          <p:txBody>
            <a:bodyPr/>
            <a:lstStyle/>
            <a:p>
              <a:endParaRPr lang="ar-SA"/>
            </a:p>
          </p:txBody>
        </p:sp>
        <p:sp>
          <p:nvSpPr>
            <p:cNvPr id="68" name="Freeform 113"/>
            <p:cNvSpPr>
              <a:spLocks/>
            </p:cNvSpPr>
            <p:nvPr/>
          </p:nvSpPr>
          <p:spPr bwMode="auto">
            <a:xfrm>
              <a:off x="3127" y="1167"/>
              <a:ext cx="340" cy="143"/>
            </a:xfrm>
            <a:custGeom>
              <a:avLst/>
              <a:gdLst/>
              <a:ahLst/>
              <a:cxnLst>
                <a:cxn ang="0">
                  <a:pos x="656" y="1"/>
                </a:cxn>
                <a:cxn ang="0">
                  <a:pos x="593" y="0"/>
                </a:cxn>
                <a:cxn ang="0">
                  <a:pos x="542" y="9"/>
                </a:cxn>
                <a:cxn ang="0">
                  <a:pos x="405" y="57"/>
                </a:cxn>
                <a:cxn ang="0">
                  <a:pos x="230" y="127"/>
                </a:cxn>
                <a:cxn ang="0">
                  <a:pos x="40" y="239"/>
                </a:cxn>
                <a:cxn ang="0">
                  <a:pos x="0" y="287"/>
                </a:cxn>
                <a:cxn ang="0">
                  <a:pos x="105" y="231"/>
                </a:cxn>
                <a:cxn ang="0">
                  <a:pos x="253" y="161"/>
                </a:cxn>
                <a:cxn ang="0">
                  <a:pos x="409" y="100"/>
                </a:cxn>
                <a:cxn ang="0">
                  <a:pos x="511" y="66"/>
                </a:cxn>
                <a:cxn ang="0">
                  <a:pos x="603" y="49"/>
                </a:cxn>
                <a:cxn ang="0">
                  <a:pos x="669" y="43"/>
                </a:cxn>
                <a:cxn ang="0">
                  <a:pos x="681" y="13"/>
                </a:cxn>
                <a:cxn ang="0">
                  <a:pos x="656" y="1"/>
                </a:cxn>
                <a:cxn ang="0">
                  <a:pos x="656" y="1"/>
                </a:cxn>
              </a:cxnLst>
              <a:rect l="0" t="0" r="r" b="b"/>
              <a:pathLst>
                <a:path w="681" h="287">
                  <a:moveTo>
                    <a:pt x="656" y="1"/>
                  </a:moveTo>
                  <a:lnTo>
                    <a:pt x="593" y="0"/>
                  </a:lnTo>
                  <a:lnTo>
                    <a:pt x="542" y="9"/>
                  </a:lnTo>
                  <a:lnTo>
                    <a:pt x="405" y="57"/>
                  </a:lnTo>
                  <a:lnTo>
                    <a:pt x="230" y="127"/>
                  </a:lnTo>
                  <a:lnTo>
                    <a:pt x="40" y="239"/>
                  </a:lnTo>
                  <a:lnTo>
                    <a:pt x="0" y="287"/>
                  </a:lnTo>
                  <a:lnTo>
                    <a:pt x="105" y="231"/>
                  </a:lnTo>
                  <a:lnTo>
                    <a:pt x="253" y="161"/>
                  </a:lnTo>
                  <a:lnTo>
                    <a:pt x="409" y="100"/>
                  </a:lnTo>
                  <a:lnTo>
                    <a:pt x="511" y="66"/>
                  </a:lnTo>
                  <a:lnTo>
                    <a:pt x="603" y="49"/>
                  </a:lnTo>
                  <a:lnTo>
                    <a:pt x="669" y="43"/>
                  </a:lnTo>
                  <a:lnTo>
                    <a:pt x="681" y="13"/>
                  </a:lnTo>
                  <a:lnTo>
                    <a:pt x="656" y="1"/>
                  </a:lnTo>
                  <a:lnTo>
                    <a:pt x="656" y="1"/>
                  </a:lnTo>
                  <a:close/>
                </a:path>
              </a:pathLst>
            </a:custGeom>
            <a:solidFill>
              <a:srgbClr val="000000"/>
            </a:solidFill>
            <a:ln w="9525">
              <a:noFill/>
              <a:round/>
              <a:headEnd/>
              <a:tailEnd/>
            </a:ln>
          </p:spPr>
          <p:txBody>
            <a:bodyPr/>
            <a:lstStyle/>
            <a:p>
              <a:endParaRPr lang="ar-SA"/>
            </a:p>
          </p:txBody>
        </p:sp>
        <p:sp>
          <p:nvSpPr>
            <p:cNvPr id="69" name="Freeform 114"/>
            <p:cNvSpPr>
              <a:spLocks/>
            </p:cNvSpPr>
            <p:nvPr/>
          </p:nvSpPr>
          <p:spPr bwMode="auto">
            <a:xfrm>
              <a:off x="3251" y="1211"/>
              <a:ext cx="236" cy="115"/>
            </a:xfrm>
            <a:custGeom>
              <a:avLst/>
              <a:gdLst/>
              <a:ahLst/>
              <a:cxnLst>
                <a:cxn ang="0">
                  <a:pos x="0" y="152"/>
                </a:cxn>
                <a:cxn ang="0">
                  <a:pos x="109" y="91"/>
                </a:cxn>
                <a:cxn ang="0">
                  <a:pos x="264" y="34"/>
                </a:cxn>
                <a:cxn ang="0">
                  <a:pos x="373" y="6"/>
                </a:cxn>
                <a:cxn ang="0">
                  <a:pos x="447" y="0"/>
                </a:cxn>
                <a:cxn ang="0">
                  <a:pos x="474" y="27"/>
                </a:cxn>
                <a:cxn ang="0">
                  <a:pos x="447" y="44"/>
                </a:cxn>
                <a:cxn ang="0">
                  <a:pos x="382" y="57"/>
                </a:cxn>
                <a:cxn ang="0">
                  <a:pos x="382" y="118"/>
                </a:cxn>
                <a:cxn ang="0">
                  <a:pos x="386" y="183"/>
                </a:cxn>
                <a:cxn ang="0">
                  <a:pos x="352" y="230"/>
                </a:cxn>
                <a:cxn ang="0">
                  <a:pos x="344" y="175"/>
                </a:cxn>
                <a:cxn ang="0">
                  <a:pos x="314" y="135"/>
                </a:cxn>
                <a:cxn ang="0">
                  <a:pos x="240" y="135"/>
                </a:cxn>
                <a:cxn ang="0">
                  <a:pos x="209" y="95"/>
                </a:cxn>
                <a:cxn ang="0">
                  <a:pos x="131" y="125"/>
                </a:cxn>
                <a:cxn ang="0">
                  <a:pos x="44" y="152"/>
                </a:cxn>
                <a:cxn ang="0">
                  <a:pos x="0" y="152"/>
                </a:cxn>
                <a:cxn ang="0">
                  <a:pos x="0" y="152"/>
                </a:cxn>
              </a:cxnLst>
              <a:rect l="0" t="0" r="r" b="b"/>
              <a:pathLst>
                <a:path w="474" h="230">
                  <a:moveTo>
                    <a:pt x="0" y="152"/>
                  </a:moveTo>
                  <a:lnTo>
                    <a:pt x="109" y="91"/>
                  </a:lnTo>
                  <a:lnTo>
                    <a:pt x="264" y="34"/>
                  </a:lnTo>
                  <a:lnTo>
                    <a:pt x="373" y="6"/>
                  </a:lnTo>
                  <a:lnTo>
                    <a:pt x="447" y="0"/>
                  </a:lnTo>
                  <a:lnTo>
                    <a:pt x="474" y="27"/>
                  </a:lnTo>
                  <a:lnTo>
                    <a:pt x="447" y="44"/>
                  </a:lnTo>
                  <a:lnTo>
                    <a:pt x="382" y="57"/>
                  </a:lnTo>
                  <a:lnTo>
                    <a:pt x="382" y="118"/>
                  </a:lnTo>
                  <a:lnTo>
                    <a:pt x="386" y="183"/>
                  </a:lnTo>
                  <a:lnTo>
                    <a:pt x="352" y="230"/>
                  </a:lnTo>
                  <a:lnTo>
                    <a:pt x="344" y="175"/>
                  </a:lnTo>
                  <a:lnTo>
                    <a:pt x="314" y="135"/>
                  </a:lnTo>
                  <a:lnTo>
                    <a:pt x="240" y="135"/>
                  </a:lnTo>
                  <a:lnTo>
                    <a:pt x="209" y="95"/>
                  </a:lnTo>
                  <a:lnTo>
                    <a:pt x="131" y="125"/>
                  </a:lnTo>
                  <a:lnTo>
                    <a:pt x="44" y="152"/>
                  </a:lnTo>
                  <a:lnTo>
                    <a:pt x="0" y="152"/>
                  </a:lnTo>
                  <a:lnTo>
                    <a:pt x="0" y="152"/>
                  </a:lnTo>
                  <a:close/>
                </a:path>
              </a:pathLst>
            </a:custGeom>
            <a:solidFill>
              <a:srgbClr val="000000"/>
            </a:solidFill>
            <a:ln w="9525">
              <a:noFill/>
              <a:round/>
              <a:headEnd/>
              <a:tailEnd/>
            </a:ln>
          </p:spPr>
          <p:txBody>
            <a:bodyPr/>
            <a:lstStyle/>
            <a:p>
              <a:endParaRPr lang="ar-SA"/>
            </a:p>
          </p:txBody>
        </p:sp>
        <p:sp>
          <p:nvSpPr>
            <p:cNvPr id="70" name="Freeform 115"/>
            <p:cNvSpPr>
              <a:spLocks/>
            </p:cNvSpPr>
            <p:nvPr/>
          </p:nvSpPr>
          <p:spPr bwMode="auto">
            <a:xfrm>
              <a:off x="3452" y="1295"/>
              <a:ext cx="211" cy="42"/>
            </a:xfrm>
            <a:custGeom>
              <a:avLst/>
              <a:gdLst/>
              <a:ahLst/>
              <a:cxnLst>
                <a:cxn ang="0">
                  <a:pos x="10" y="0"/>
                </a:cxn>
                <a:cxn ang="0">
                  <a:pos x="148" y="6"/>
                </a:cxn>
                <a:cxn ang="0">
                  <a:pos x="270" y="19"/>
                </a:cxn>
                <a:cxn ang="0">
                  <a:pos x="356" y="44"/>
                </a:cxn>
                <a:cxn ang="0">
                  <a:pos x="403" y="53"/>
                </a:cxn>
                <a:cxn ang="0">
                  <a:pos x="422" y="84"/>
                </a:cxn>
                <a:cxn ang="0">
                  <a:pos x="304" y="67"/>
                </a:cxn>
                <a:cxn ang="0">
                  <a:pos x="148" y="48"/>
                </a:cxn>
                <a:cxn ang="0">
                  <a:pos x="0" y="48"/>
                </a:cxn>
                <a:cxn ang="0">
                  <a:pos x="0" y="23"/>
                </a:cxn>
                <a:cxn ang="0">
                  <a:pos x="10" y="0"/>
                </a:cxn>
                <a:cxn ang="0">
                  <a:pos x="10" y="0"/>
                </a:cxn>
              </a:cxnLst>
              <a:rect l="0" t="0" r="r" b="b"/>
              <a:pathLst>
                <a:path w="422" h="84">
                  <a:moveTo>
                    <a:pt x="10" y="0"/>
                  </a:moveTo>
                  <a:lnTo>
                    <a:pt x="148" y="6"/>
                  </a:lnTo>
                  <a:lnTo>
                    <a:pt x="270" y="19"/>
                  </a:lnTo>
                  <a:lnTo>
                    <a:pt x="356" y="44"/>
                  </a:lnTo>
                  <a:lnTo>
                    <a:pt x="403" y="53"/>
                  </a:lnTo>
                  <a:lnTo>
                    <a:pt x="422" y="84"/>
                  </a:lnTo>
                  <a:lnTo>
                    <a:pt x="304" y="67"/>
                  </a:lnTo>
                  <a:lnTo>
                    <a:pt x="148" y="48"/>
                  </a:lnTo>
                  <a:lnTo>
                    <a:pt x="0" y="48"/>
                  </a:lnTo>
                  <a:lnTo>
                    <a:pt x="0" y="23"/>
                  </a:lnTo>
                  <a:lnTo>
                    <a:pt x="10" y="0"/>
                  </a:lnTo>
                  <a:lnTo>
                    <a:pt x="10" y="0"/>
                  </a:lnTo>
                  <a:close/>
                </a:path>
              </a:pathLst>
            </a:custGeom>
            <a:solidFill>
              <a:srgbClr val="000000"/>
            </a:solidFill>
            <a:ln w="9525">
              <a:noFill/>
              <a:round/>
              <a:headEnd/>
              <a:tailEnd/>
            </a:ln>
          </p:spPr>
          <p:txBody>
            <a:bodyPr/>
            <a:lstStyle/>
            <a:p>
              <a:endParaRPr lang="ar-SA"/>
            </a:p>
          </p:txBody>
        </p:sp>
        <p:sp>
          <p:nvSpPr>
            <p:cNvPr id="71" name="Freeform 116"/>
            <p:cNvSpPr>
              <a:spLocks/>
            </p:cNvSpPr>
            <p:nvPr/>
          </p:nvSpPr>
          <p:spPr bwMode="auto">
            <a:xfrm>
              <a:off x="3890" y="1139"/>
              <a:ext cx="273" cy="349"/>
            </a:xfrm>
            <a:custGeom>
              <a:avLst/>
              <a:gdLst/>
              <a:ahLst/>
              <a:cxnLst>
                <a:cxn ang="0">
                  <a:pos x="217" y="183"/>
                </a:cxn>
                <a:cxn ang="0">
                  <a:pos x="274" y="221"/>
                </a:cxn>
                <a:cxn ang="0">
                  <a:pos x="322" y="282"/>
                </a:cxn>
                <a:cxn ang="0">
                  <a:pos x="365" y="343"/>
                </a:cxn>
                <a:cxn ang="0">
                  <a:pos x="373" y="400"/>
                </a:cxn>
                <a:cxn ang="0">
                  <a:pos x="352" y="464"/>
                </a:cxn>
                <a:cxn ang="0">
                  <a:pos x="305" y="521"/>
                </a:cxn>
                <a:cxn ang="0">
                  <a:pos x="234" y="569"/>
                </a:cxn>
                <a:cxn ang="0">
                  <a:pos x="130" y="599"/>
                </a:cxn>
                <a:cxn ang="0">
                  <a:pos x="57" y="613"/>
                </a:cxn>
                <a:cxn ang="0">
                  <a:pos x="14" y="599"/>
                </a:cxn>
                <a:cxn ang="0">
                  <a:pos x="0" y="633"/>
                </a:cxn>
                <a:cxn ang="0">
                  <a:pos x="48" y="681"/>
                </a:cxn>
                <a:cxn ang="0">
                  <a:pos x="126" y="698"/>
                </a:cxn>
                <a:cxn ang="0">
                  <a:pos x="221" y="694"/>
                </a:cxn>
                <a:cxn ang="0">
                  <a:pos x="308" y="673"/>
                </a:cxn>
                <a:cxn ang="0">
                  <a:pos x="390" y="630"/>
                </a:cxn>
                <a:cxn ang="0">
                  <a:pos x="464" y="576"/>
                </a:cxn>
                <a:cxn ang="0">
                  <a:pos x="519" y="508"/>
                </a:cxn>
                <a:cxn ang="0">
                  <a:pos x="546" y="430"/>
                </a:cxn>
                <a:cxn ang="0">
                  <a:pos x="546" y="356"/>
                </a:cxn>
                <a:cxn ang="0">
                  <a:pos x="516" y="249"/>
                </a:cxn>
                <a:cxn ang="0">
                  <a:pos x="447" y="160"/>
                </a:cxn>
                <a:cxn ang="0">
                  <a:pos x="381" y="88"/>
                </a:cxn>
                <a:cxn ang="0">
                  <a:pos x="291" y="31"/>
                </a:cxn>
                <a:cxn ang="0">
                  <a:pos x="234" y="0"/>
                </a:cxn>
                <a:cxn ang="0">
                  <a:pos x="217" y="48"/>
                </a:cxn>
                <a:cxn ang="0">
                  <a:pos x="282" y="88"/>
                </a:cxn>
                <a:cxn ang="0">
                  <a:pos x="360" y="139"/>
                </a:cxn>
                <a:cxn ang="0">
                  <a:pos x="417" y="213"/>
                </a:cxn>
                <a:cxn ang="0">
                  <a:pos x="464" y="291"/>
                </a:cxn>
                <a:cxn ang="0">
                  <a:pos x="481" y="339"/>
                </a:cxn>
                <a:cxn ang="0">
                  <a:pos x="485" y="409"/>
                </a:cxn>
                <a:cxn ang="0">
                  <a:pos x="460" y="481"/>
                </a:cxn>
                <a:cxn ang="0">
                  <a:pos x="421" y="535"/>
                </a:cxn>
                <a:cxn ang="0">
                  <a:pos x="369" y="578"/>
                </a:cxn>
                <a:cxn ang="0">
                  <a:pos x="291" y="616"/>
                </a:cxn>
                <a:cxn ang="0">
                  <a:pos x="213" y="647"/>
                </a:cxn>
                <a:cxn ang="0">
                  <a:pos x="147" y="643"/>
                </a:cxn>
                <a:cxn ang="0">
                  <a:pos x="223" y="618"/>
                </a:cxn>
                <a:cxn ang="0">
                  <a:pos x="295" y="586"/>
                </a:cxn>
                <a:cxn ang="0">
                  <a:pos x="373" y="529"/>
                </a:cxn>
                <a:cxn ang="0">
                  <a:pos x="407" y="457"/>
                </a:cxn>
                <a:cxn ang="0">
                  <a:pos x="421" y="379"/>
                </a:cxn>
                <a:cxn ang="0">
                  <a:pos x="403" y="318"/>
                </a:cxn>
                <a:cxn ang="0">
                  <a:pos x="360" y="244"/>
                </a:cxn>
                <a:cxn ang="0">
                  <a:pos x="287" y="173"/>
                </a:cxn>
                <a:cxn ang="0">
                  <a:pos x="248" y="149"/>
                </a:cxn>
                <a:cxn ang="0">
                  <a:pos x="217" y="160"/>
                </a:cxn>
                <a:cxn ang="0">
                  <a:pos x="217" y="183"/>
                </a:cxn>
                <a:cxn ang="0">
                  <a:pos x="217" y="183"/>
                </a:cxn>
              </a:cxnLst>
              <a:rect l="0" t="0" r="r" b="b"/>
              <a:pathLst>
                <a:path w="546" h="698">
                  <a:moveTo>
                    <a:pt x="217" y="183"/>
                  </a:moveTo>
                  <a:lnTo>
                    <a:pt x="274" y="221"/>
                  </a:lnTo>
                  <a:lnTo>
                    <a:pt x="322" y="282"/>
                  </a:lnTo>
                  <a:lnTo>
                    <a:pt x="365" y="343"/>
                  </a:lnTo>
                  <a:lnTo>
                    <a:pt x="373" y="400"/>
                  </a:lnTo>
                  <a:lnTo>
                    <a:pt x="352" y="464"/>
                  </a:lnTo>
                  <a:lnTo>
                    <a:pt x="305" y="521"/>
                  </a:lnTo>
                  <a:lnTo>
                    <a:pt x="234" y="569"/>
                  </a:lnTo>
                  <a:lnTo>
                    <a:pt x="130" y="599"/>
                  </a:lnTo>
                  <a:lnTo>
                    <a:pt x="57" y="613"/>
                  </a:lnTo>
                  <a:lnTo>
                    <a:pt x="14" y="599"/>
                  </a:lnTo>
                  <a:lnTo>
                    <a:pt x="0" y="633"/>
                  </a:lnTo>
                  <a:lnTo>
                    <a:pt x="48" y="681"/>
                  </a:lnTo>
                  <a:lnTo>
                    <a:pt x="126" y="698"/>
                  </a:lnTo>
                  <a:lnTo>
                    <a:pt x="221" y="694"/>
                  </a:lnTo>
                  <a:lnTo>
                    <a:pt x="308" y="673"/>
                  </a:lnTo>
                  <a:lnTo>
                    <a:pt x="390" y="630"/>
                  </a:lnTo>
                  <a:lnTo>
                    <a:pt x="464" y="576"/>
                  </a:lnTo>
                  <a:lnTo>
                    <a:pt x="519" y="508"/>
                  </a:lnTo>
                  <a:lnTo>
                    <a:pt x="546" y="430"/>
                  </a:lnTo>
                  <a:lnTo>
                    <a:pt x="546" y="356"/>
                  </a:lnTo>
                  <a:lnTo>
                    <a:pt x="516" y="249"/>
                  </a:lnTo>
                  <a:lnTo>
                    <a:pt x="447" y="160"/>
                  </a:lnTo>
                  <a:lnTo>
                    <a:pt x="381" y="88"/>
                  </a:lnTo>
                  <a:lnTo>
                    <a:pt x="291" y="31"/>
                  </a:lnTo>
                  <a:lnTo>
                    <a:pt x="234" y="0"/>
                  </a:lnTo>
                  <a:lnTo>
                    <a:pt x="217" y="48"/>
                  </a:lnTo>
                  <a:lnTo>
                    <a:pt x="282" y="88"/>
                  </a:lnTo>
                  <a:lnTo>
                    <a:pt x="360" y="139"/>
                  </a:lnTo>
                  <a:lnTo>
                    <a:pt x="417" y="213"/>
                  </a:lnTo>
                  <a:lnTo>
                    <a:pt x="464" y="291"/>
                  </a:lnTo>
                  <a:lnTo>
                    <a:pt x="481" y="339"/>
                  </a:lnTo>
                  <a:lnTo>
                    <a:pt x="485" y="409"/>
                  </a:lnTo>
                  <a:lnTo>
                    <a:pt x="460" y="481"/>
                  </a:lnTo>
                  <a:lnTo>
                    <a:pt x="421" y="535"/>
                  </a:lnTo>
                  <a:lnTo>
                    <a:pt x="369" y="578"/>
                  </a:lnTo>
                  <a:lnTo>
                    <a:pt x="291" y="616"/>
                  </a:lnTo>
                  <a:lnTo>
                    <a:pt x="213" y="647"/>
                  </a:lnTo>
                  <a:lnTo>
                    <a:pt x="147" y="643"/>
                  </a:lnTo>
                  <a:lnTo>
                    <a:pt x="223" y="618"/>
                  </a:lnTo>
                  <a:lnTo>
                    <a:pt x="295" y="586"/>
                  </a:lnTo>
                  <a:lnTo>
                    <a:pt x="373" y="529"/>
                  </a:lnTo>
                  <a:lnTo>
                    <a:pt x="407" y="457"/>
                  </a:lnTo>
                  <a:lnTo>
                    <a:pt x="421" y="379"/>
                  </a:lnTo>
                  <a:lnTo>
                    <a:pt x="403" y="318"/>
                  </a:lnTo>
                  <a:lnTo>
                    <a:pt x="360" y="244"/>
                  </a:lnTo>
                  <a:lnTo>
                    <a:pt x="287" y="173"/>
                  </a:lnTo>
                  <a:lnTo>
                    <a:pt x="248" y="149"/>
                  </a:lnTo>
                  <a:lnTo>
                    <a:pt x="217" y="160"/>
                  </a:lnTo>
                  <a:lnTo>
                    <a:pt x="217" y="183"/>
                  </a:lnTo>
                  <a:lnTo>
                    <a:pt x="217" y="183"/>
                  </a:lnTo>
                  <a:close/>
                </a:path>
              </a:pathLst>
            </a:custGeom>
            <a:solidFill>
              <a:srgbClr val="000000"/>
            </a:solidFill>
            <a:ln w="9525">
              <a:noFill/>
              <a:round/>
              <a:headEnd/>
              <a:tailEnd/>
            </a:ln>
          </p:spPr>
          <p:txBody>
            <a:bodyPr/>
            <a:lstStyle/>
            <a:p>
              <a:endParaRPr lang="ar-SA"/>
            </a:p>
          </p:txBody>
        </p:sp>
        <p:sp>
          <p:nvSpPr>
            <p:cNvPr id="72" name="Freeform 117"/>
            <p:cNvSpPr>
              <a:spLocks/>
            </p:cNvSpPr>
            <p:nvPr/>
          </p:nvSpPr>
          <p:spPr bwMode="auto">
            <a:xfrm>
              <a:off x="3667" y="1148"/>
              <a:ext cx="301" cy="221"/>
            </a:xfrm>
            <a:custGeom>
              <a:avLst/>
              <a:gdLst/>
              <a:ahLst/>
              <a:cxnLst>
                <a:cxn ang="0">
                  <a:pos x="148" y="412"/>
                </a:cxn>
                <a:cxn ang="0">
                  <a:pos x="104" y="355"/>
                </a:cxn>
                <a:cxn ang="0">
                  <a:pos x="70" y="300"/>
                </a:cxn>
                <a:cxn ang="0">
                  <a:pos x="44" y="247"/>
                </a:cxn>
                <a:cxn ang="0">
                  <a:pos x="47" y="190"/>
                </a:cxn>
                <a:cxn ang="0">
                  <a:pos x="85" y="131"/>
                </a:cxn>
                <a:cxn ang="0">
                  <a:pos x="129" y="95"/>
                </a:cxn>
                <a:cxn ang="0">
                  <a:pos x="199" y="64"/>
                </a:cxn>
                <a:cxn ang="0">
                  <a:pos x="281" y="57"/>
                </a:cxn>
                <a:cxn ang="0">
                  <a:pos x="378" y="57"/>
                </a:cxn>
                <a:cxn ang="0">
                  <a:pos x="456" y="70"/>
                </a:cxn>
                <a:cxn ang="0">
                  <a:pos x="521" y="81"/>
                </a:cxn>
                <a:cxn ang="0">
                  <a:pos x="576" y="104"/>
                </a:cxn>
                <a:cxn ang="0">
                  <a:pos x="602" y="108"/>
                </a:cxn>
                <a:cxn ang="0">
                  <a:pos x="599" y="74"/>
                </a:cxn>
                <a:cxn ang="0">
                  <a:pos x="542" y="34"/>
                </a:cxn>
                <a:cxn ang="0">
                  <a:pos x="456" y="13"/>
                </a:cxn>
                <a:cxn ang="0">
                  <a:pos x="351" y="0"/>
                </a:cxn>
                <a:cxn ang="0">
                  <a:pos x="260" y="3"/>
                </a:cxn>
                <a:cxn ang="0">
                  <a:pos x="173" y="22"/>
                </a:cxn>
                <a:cxn ang="0">
                  <a:pos x="95" y="60"/>
                </a:cxn>
                <a:cxn ang="0">
                  <a:pos x="40" y="108"/>
                </a:cxn>
                <a:cxn ang="0">
                  <a:pos x="4" y="165"/>
                </a:cxn>
                <a:cxn ang="0">
                  <a:pos x="0" y="241"/>
                </a:cxn>
                <a:cxn ang="0">
                  <a:pos x="26" y="317"/>
                </a:cxn>
                <a:cxn ang="0">
                  <a:pos x="74" y="385"/>
                </a:cxn>
                <a:cxn ang="0">
                  <a:pos x="152" y="442"/>
                </a:cxn>
                <a:cxn ang="0">
                  <a:pos x="148" y="412"/>
                </a:cxn>
                <a:cxn ang="0">
                  <a:pos x="148" y="412"/>
                </a:cxn>
              </a:cxnLst>
              <a:rect l="0" t="0" r="r" b="b"/>
              <a:pathLst>
                <a:path w="602" h="442">
                  <a:moveTo>
                    <a:pt x="148" y="412"/>
                  </a:moveTo>
                  <a:lnTo>
                    <a:pt x="104" y="355"/>
                  </a:lnTo>
                  <a:lnTo>
                    <a:pt x="70" y="300"/>
                  </a:lnTo>
                  <a:lnTo>
                    <a:pt x="44" y="247"/>
                  </a:lnTo>
                  <a:lnTo>
                    <a:pt x="47" y="190"/>
                  </a:lnTo>
                  <a:lnTo>
                    <a:pt x="85" y="131"/>
                  </a:lnTo>
                  <a:lnTo>
                    <a:pt x="129" y="95"/>
                  </a:lnTo>
                  <a:lnTo>
                    <a:pt x="199" y="64"/>
                  </a:lnTo>
                  <a:lnTo>
                    <a:pt x="281" y="57"/>
                  </a:lnTo>
                  <a:lnTo>
                    <a:pt x="378" y="57"/>
                  </a:lnTo>
                  <a:lnTo>
                    <a:pt x="456" y="70"/>
                  </a:lnTo>
                  <a:lnTo>
                    <a:pt x="521" y="81"/>
                  </a:lnTo>
                  <a:lnTo>
                    <a:pt x="576" y="104"/>
                  </a:lnTo>
                  <a:lnTo>
                    <a:pt x="602" y="108"/>
                  </a:lnTo>
                  <a:lnTo>
                    <a:pt x="599" y="74"/>
                  </a:lnTo>
                  <a:lnTo>
                    <a:pt x="542" y="34"/>
                  </a:lnTo>
                  <a:lnTo>
                    <a:pt x="456" y="13"/>
                  </a:lnTo>
                  <a:lnTo>
                    <a:pt x="351" y="0"/>
                  </a:lnTo>
                  <a:lnTo>
                    <a:pt x="260" y="3"/>
                  </a:lnTo>
                  <a:lnTo>
                    <a:pt x="173" y="22"/>
                  </a:lnTo>
                  <a:lnTo>
                    <a:pt x="95" y="60"/>
                  </a:lnTo>
                  <a:lnTo>
                    <a:pt x="40" y="108"/>
                  </a:lnTo>
                  <a:lnTo>
                    <a:pt x="4" y="165"/>
                  </a:lnTo>
                  <a:lnTo>
                    <a:pt x="0" y="241"/>
                  </a:lnTo>
                  <a:lnTo>
                    <a:pt x="26" y="317"/>
                  </a:lnTo>
                  <a:lnTo>
                    <a:pt x="74" y="385"/>
                  </a:lnTo>
                  <a:lnTo>
                    <a:pt x="152" y="442"/>
                  </a:lnTo>
                  <a:lnTo>
                    <a:pt x="148" y="412"/>
                  </a:lnTo>
                  <a:lnTo>
                    <a:pt x="148" y="412"/>
                  </a:lnTo>
                  <a:close/>
                </a:path>
              </a:pathLst>
            </a:custGeom>
            <a:solidFill>
              <a:srgbClr val="000000"/>
            </a:solidFill>
            <a:ln w="9525">
              <a:noFill/>
              <a:round/>
              <a:headEnd/>
              <a:tailEnd/>
            </a:ln>
          </p:spPr>
          <p:txBody>
            <a:bodyPr/>
            <a:lstStyle/>
            <a:p>
              <a:endParaRPr lang="ar-SA"/>
            </a:p>
          </p:txBody>
        </p:sp>
        <p:sp>
          <p:nvSpPr>
            <p:cNvPr id="73" name="Freeform 118"/>
            <p:cNvSpPr>
              <a:spLocks/>
            </p:cNvSpPr>
            <p:nvPr/>
          </p:nvSpPr>
          <p:spPr bwMode="auto">
            <a:xfrm>
              <a:off x="3608" y="1100"/>
              <a:ext cx="358" cy="267"/>
            </a:xfrm>
            <a:custGeom>
              <a:avLst/>
              <a:gdLst/>
              <a:ahLst/>
              <a:cxnLst>
                <a:cxn ang="0">
                  <a:pos x="717" y="81"/>
                </a:cxn>
                <a:cxn ang="0">
                  <a:pos x="669" y="39"/>
                </a:cxn>
                <a:cxn ang="0">
                  <a:pos x="582" y="17"/>
                </a:cxn>
                <a:cxn ang="0">
                  <a:pos x="460" y="0"/>
                </a:cxn>
                <a:cxn ang="0">
                  <a:pos x="369" y="0"/>
                </a:cxn>
                <a:cxn ang="0">
                  <a:pos x="262" y="13"/>
                </a:cxn>
                <a:cxn ang="0">
                  <a:pos x="188" y="51"/>
                </a:cxn>
                <a:cxn ang="0">
                  <a:pos x="131" y="91"/>
                </a:cxn>
                <a:cxn ang="0">
                  <a:pos x="87" y="121"/>
                </a:cxn>
                <a:cxn ang="0">
                  <a:pos x="40" y="176"/>
                </a:cxn>
                <a:cxn ang="0">
                  <a:pos x="6" y="247"/>
                </a:cxn>
                <a:cxn ang="0">
                  <a:pos x="0" y="323"/>
                </a:cxn>
                <a:cxn ang="0">
                  <a:pos x="32" y="395"/>
                </a:cxn>
                <a:cxn ang="0">
                  <a:pos x="70" y="450"/>
                </a:cxn>
                <a:cxn ang="0">
                  <a:pos x="118" y="503"/>
                </a:cxn>
                <a:cxn ang="0">
                  <a:pos x="192" y="534"/>
                </a:cxn>
                <a:cxn ang="0">
                  <a:pos x="169" y="503"/>
                </a:cxn>
                <a:cxn ang="0">
                  <a:pos x="97" y="425"/>
                </a:cxn>
                <a:cxn ang="0">
                  <a:pos x="61" y="345"/>
                </a:cxn>
                <a:cxn ang="0">
                  <a:pos x="57" y="281"/>
                </a:cxn>
                <a:cxn ang="0">
                  <a:pos x="74" y="226"/>
                </a:cxn>
                <a:cxn ang="0">
                  <a:pos x="127" y="159"/>
                </a:cxn>
                <a:cxn ang="0">
                  <a:pos x="182" y="112"/>
                </a:cxn>
                <a:cxn ang="0">
                  <a:pos x="266" y="68"/>
                </a:cxn>
                <a:cxn ang="0">
                  <a:pos x="369" y="47"/>
                </a:cxn>
                <a:cxn ang="0">
                  <a:pos x="452" y="47"/>
                </a:cxn>
                <a:cxn ang="0">
                  <a:pos x="544" y="60"/>
                </a:cxn>
                <a:cxn ang="0">
                  <a:pos x="602" y="74"/>
                </a:cxn>
                <a:cxn ang="0">
                  <a:pos x="663" y="95"/>
                </a:cxn>
                <a:cxn ang="0">
                  <a:pos x="707" y="112"/>
                </a:cxn>
                <a:cxn ang="0">
                  <a:pos x="717" y="81"/>
                </a:cxn>
                <a:cxn ang="0">
                  <a:pos x="717" y="81"/>
                </a:cxn>
              </a:cxnLst>
              <a:rect l="0" t="0" r="r" b="b"/>
              <a:pathLst>
                <a:path w="717" h="534">
                  <a:moveTo>
                    <a:pt x="717" y="81"/>
                  </a:moveTo>
                  <a:lnTo>
                    <a:pt x="669" y="39"/>
                  </a:lnTo>
                  <a:lnTo>
                    <a:pt x="582" y="17"/>
                  </a:lnTo>
                  <a:lnTo>
                    <a:pt x="460" y="0"/>
                  </a:lnTo>
                  <a:lnTo>
                    <a:pt x="369" y="0"/>
                  </a:lnTo>
                  <a:lnTo>
                    <a:pt x="262" y="13"/>
                  </a:lnTo>
                  <a:lnTo>
                    <a:pt x="188" y="51"/>
                  </a:lnTo>
                  <a:lnTo>
                    <a:pt x="131" y="91"/>
                  </a:lnTo>
                  <a:lnTo>
                    <a:pt x="87" y="121"/>
                  </a:lnTo>
                  <a:lnTo>
                    <a:pt x="40" y="176"/>
                  </a:lnTo>
                  <a:lnTo>
                    <a:pt x="6" y="247"/>
                  </a:lnTo>
                  <a:lnTo>
                    <a:pt x="0" y="323"/>
                  </a:lnTo>
                  <a:lnTo>
                    <a:pt x="32" y="395"/>
                  </a:lnTo>
                  <a:lnTo>
                    <a:pt x="70" y="450"/>
                  </a:lnTo>
                  <a:lnTo>
                    <a:pt x="118" y="503"/>
                  </a:lnTo>
                  <a:lnTo>
                    <a:pt x="192" y="534"/>
                  </a:lnTo>
                  <a:lnTo>
                    <a:pt x="169" y="503"/>
                  </a:lnTo>
                  <a:lnTo>
                    <a:pt x="97" y="425"/>
                  </a:lnTo>
                  <a:lnTo>
                    <a:pt x="61" y="345"/>
                  </a:lnTo>
                  <a:lnTo>
                    <a:pt x="57" y="281"/>
                  </a:lnTo>
                  <a:lnTo>
                    <a:pt x="74" y="226"/>
                  </a:lnTo>
                  <a:lnTo>
                    <a:pt x="127" y="159"/>
                  </a:lnTo>
                  <a:lnTo>
                    <a:pt x="182" y="112"/>
                  </a:lnTo>
                  <a:lnTo>
                    <a:pt x="266" y="68"/>
                  </a:lnTo>
                  <a:lnTo>
                    <a:pt x="369" y="47"/>
                  </a:lnTo>
                  <a:lnTo>
                    <a:pt x="452" y="47"/>
                  </a:lnTo>
                  <a:lnTo>
                    <a:pt x="544" y="60"/>
                  </a:lnTo>
                  <a:lnTo>
                    <a:pt x="602" y="74"/>
                  </a:lnTo>
                  <a:lnTo>
                    <a:pt x="663" y="95"/>
                  </a:lnTo>
                  <a:lnTo>
                    <a:pt x="707" y="112"/>
                  </a:lnTo>
                  <a:lnTo>
                    <a:pt x="717" y="81"/>
                  </a:lnTo>
                  <a:lnTo>
                    <a:pt x="717" y="81"/>
                  </a:lnTo>
                  <a:close/>
                </a:path>
              </a:pathLst>
            </a:custGeom>
            <a:solidFill>
              <a:srgbClr val="000000"/>
            </a:solidFill>
            <a:ln w="9525">
              <a:noFill/>
              <a:round/>
              <a:headEnd/>
              <a:tailEnd/>
            </a:ln>
          </p:spPr>
          <p:txBody>
            <a:bodyPr/>
            <a:lstStyle/>
            <a:p>
              <a:endParaRPr lang="ar-SA"/>
            </a:p>
          </p:txBody>
        </p:sp>
        <p:sp>
          <p:nvSpPr>
            <p:cNvPr id="74" name="Freeform 119"/>
            <p:cNvSpPr>
              <a:spLocks/>
            </p:cNvSpPr>
            <p:nvPr/>
          </p:nvSpPr>
          <p:spPr bwMode="auto">
            <a:xfrm>
              <a:off x="3015" y="2337"/>
              <a:ext cx="548" cy="140"/>
            </a:xfrm>
            <a:custGeom>
              <a:avLst/>
              <a:gdLst/>
              <a:ahLst/>
              <a:cxnLst>
                <a:cxn ang="0">
                  <a:pos x="0" y="203"/>
                </a:cxn>
                <a:cxn ang="0">
                  <a:pos x="4" y="233"/>
                </a:cxn>
                <a:cxn ang="0">
                  <a:pos x="78" y="260"/>
                </a:cxn>
                <a:cxn ang="0">
                  <a:pos x="182" y="273"/>
                </a:cxn>
                <a:cxn ang="0">
                  <a:pos x="268" y="281"/>
                </a:cxn>
                <a:cxn ang="0">
                  <a:pos x="390" y="269"/>
                </a:cxn>
                <a:cxn ang="0">
                  <a:pos x="545" y="250"/>
                </a:cxn>
                <a:cxn ang="0">
                  <a:pos x="701" y="212"/>
                </a:cxn>
                <a:cxn ang="0">
                  <a:pos x="867" y="138"/>
                </a:cxn>
                <a:cxn ang="0">
                  <a:pos x="988" y="77"/>
                </a:cxn>
                <a:cxn ang="0">
                  <a:pos x="1097" y="13"/>
                </a:cxn>
                <a:cxn ang="0">
                  <a:pos x="1066" y="0"/>
                </a:cxn>
                <a:cxn ang="0">
                  <a:pos x="948" y="51"/>
                </a:cxn>
                <a:cxn ang="0">
                  <a:pos x="802" y="117"/>
                </a:cxn>
                <a:cxn ang="0">
                  <a:pos x="620" y="172"/>
                </a:cxn>
                <a:cxn ang="0">
                  <a:pos x="454" y="212"/>
                </a:cxn>
                <a:cxn ang="0">
                  <a:pos x="302" y="226"/>
                </a:cxn>
                <a:cxn ang="0">
                  <a:pos x="203" y="226"/>
                </a:cxn>
                <a:cxn ang="0">
                  <a:pos x="116" y="220"/>
                </a:cxn>
                <a:cxn ang="0">
                  <a:pos x="51" y="203"/>
                </a:cxn>
                <a:cxn ang="0">
                  <a:pos x="0" y="203"/>
                </a:cxn>
                <a:cxn ang="0">
                  <a:pos x="0" y="203"/>
                </a:cxn>
              </a:cxnLst>
              <a:rect l="0" t="0" r="r" b="b"/>
              <a:pathLst>
                <a:path w="1097" h="281">
                  <a:moveTo>
                    <a:pt x="0" y="203"/>
                  </a:moveTo>
                  <a:lnTo>
                    <a:pt x="4" y="233"/>
                  </a:lnTo>
                  <a:lnTo>
                    <a:pt x="78" y="260"/>
                  </a:lnTo>
                  <a:lnTo>
                    <a:pt x="182" y="273"/>
                  </a:lnTo>
                  <a:lnTo>
                    <a:pt x="268" y="281"/>
                  </a:lnTo>
                  <a:lnTo>
                    <a:pt x="390" y="269"/>
                  </a:lnTo>
                  <a:lnTo>
                    <a:pt x="545" y="250"/>
                  </a:lnTo>
                  <a:lnTo>
                    <a:pt x="701" y="212"/>
                  </a:lnTo>
                  <a:lnTo>
                    <a:pt x="867" y="138"/>
                  </a:lnTo>
                  <a:lnTo>
                    <a:pt x="988" y="77"/>
                  </a:lnTo>
                  <a:lnTo>
                    <a:pt x="1097" y="13"/>
                  </a:lnTo>
                  <a:lnTo>
                    <a:pt x="1066" y="0"/>
                  </a:lnTo>
                  <a:lnTo>
                    <a:pt x="948" y="51"/>
                  </a:lnTo>
                  <a:lnTo>
                    <a:pt x="802" y="117"/>
                  </a:lnTo>
                  <a:lnTo>
                    <a:pt x="620" y="172"/>
                  </a:lnTo>
                  <a:lnTo>
                    <a:pt x="454" y="212"/>
                  </a:lnTo>
                  <a:lnTo>
                    <a:pt x="302" y="226"/>
                  </a:lnTo>
                  <a:lnTo>
                    <a:pt x="203" y="226"/>
                  </a:lnTo>
                  <a:lnTo>
                    <a:pt x="116" y="220"/>
                  </a:lnTo>
                  <a:lnTo>
                    <a:pt x="51" y="203"/>
                  </a:lnTo>
                  <a:lnTo>
                    <a:pt x="0" y="203"/>
                  </a:lnTo>
                  <a:lnTo>
                    <a:pt x="0" y="203"/>
                  </a:lnTo>
                  <a:close/>
                </a:path>
              </a:pathLst>
            </a:custGeom>
            <a:solidFill>
              <a:srgbClr val="000000"/>
            </a:solidFill>
            <a:ln w="9525">
              <a:noFill/>
              <a:round/>
              <a:headEnd/>
              <a:tailEnd/>
            </a:ln>
          </p:spPr>
          <p:txBody>
            <a:bodyPr/>
            <a:lstStyle/>
            <a:p>
              <a:endParaRPr lang="ar-SA"/>
            </a:p>
          </p:txBody>
        </p:sp>
        <p:sp>
          <p:nvSpPr>
            <p:cNvPr id="75" name="Freeform 120"/>
            <p:cNvSpPr>
              <a:spLocks/>
            </p:cNvSpPr>
            <p:nvPr/>
          </p:nvSpPr>
          <p:spPr bwMode="auto">
            <a:xfrm>
              <a:off x="2967" y="1927"/>
              <a:ext cx="976" cy="616"/>
            </a:xfrm>
            <a:custGeom>
              <a:avLst/>
              <a:gdLst/>
              <a:ahLst/>
              <a:cxnLst>
                <a:cxn ang="0">
                  <a:pos x="4" y="1145"/>
                </a:cxn>
                <a:cxn ang="0">
                  <a:pos x="95" y="1167"/>
                </a:cxn>
                <a:cxn ang="0">
                  <a:pos x="230" y="1171"/>
                </a:cxn>
                <a:cxn ang="0">
                  <a:pos x="420" y="1158"/>
                </a:cxn>
                <a:cxn ang="0">
                  <a:pos x="620" y="1124"/>
                </a:cxn>
                <a:cxn ang="0">
                  <a:pos x="792" y="1080"/>
                </a:cxn>
                <a:cxn ang="0">
                  <a:pos x="969" y="1011"/>
                </a:cxn>
                <a:cxn ang="0">
                  <a:pos x="1163" y="916"/>
                </a:cxn>
                <a:cxn ang="0">
                  <a:pos x="1285" y="840"/>
                </a:cxn>
                <a:cxn ang="0">
                  <a:pos x="1387" y="762"/>
                </a:cxn>
                <a:cxn ang="0">
                  <a:pos x="1520" y="647"/>
                </a:cxn>
                <a:cxn ang="0">
                  <a:pos x="1638" y="515"/>
                </a:cxn>
                <a:cxn ang="0">
                  <a:pos x="1750" y="356"/>
                </a:cxn>
                <a:cxn ang="0">
                  <a:pos x="1855" y="177"/>
                </a:cxn>
                <a:cxn ang="0">
                  <a:pos x="1950" y="0"/>
                </a:cxn>
                <a:cxn ang="0">
                  <a:pos x="1950" y="69"/>
                </a:cxn>
                <a:cxn ang="0">
                  <a:pos x="1866" y="268"/>
                </a:cxn>
                <a:cxn ang="0">
                  <a:pos x="1794" y="399"/>
                </a:cxn>
                <a:cxn ang="0">
                  <a:pos x="1707" y="515"/>
                </a:cxn>
                <a:cxn ang="0">
                  <a:pos x="1619" y="620"/>
                </a:cxn>
                <a:cxn ang="0">
                  <a:pos x="1460" y="772"/>
                </a:cxn>
                <a:cxn ang="0">
                  <a:pos x="1300" y="890"/>
                </a:cxn>
                <a:cxn ang="0">
                  <a:pos x="1138" y="985"/>
                </a:cxn>
                <a:cxn ang="0">
                  <a:pos x="965" y="1076"/>
                </a:cxn>
                <a:cxn ang="0">
                  <a:pos x="783" y="1145"/>
                </a:cxn>
                <a:cxn ang="0">
                  <a:pos x="562" y="1192"/>
                </a:cxn>
                <a:cxn ang="0">
                  <a:pos x="359" y="1219"/>
                </a:cxn>
                <a:cxn ang="0">
                  <a:pos x="211" y="1232"/>
                </a:cxn>
                <a:cxn ang="0">
                  <a:pos x="64" y="1219"/>
                </a:cxn>
                <a:cxn ang="0">
                  <a:pos x="0" y="1192"/>
                </a:cxn>
                <a:cxn ang="0">
                  <a:pos x="4" y="1145"/>
                </a:cxn>
                <a:cxn ang="0">
                  <a:pos x="4" y="1145"/>
                </a:cxn>
              </a:cxnLst>
              <a:rect l="0" t="0" r="r" b="b"/>
              <a:pathLst>
                <a:path w="1950" h="1232">
                  <a:moveTo>
                    <a:pt x="4" y="1145"/>
                  </a:moveTo>
                  <a:lnTo>
                    <a:pt x="95" y="1167"/>
                  </a:lnTo>
                  <a:lnTo>
                    <a:pt x="230" y="1171"/>
                  </a:lnTo>
                  <a:lnTo>
                    <a:pt x="420" y="1158"/>
                  </a:lnTo>
                  <a:lnTo>
                    <a:pt x="620" y="1124"/>
                  </a:lnTo>
                  <a:lnTo>
                    <a:pt x="792" y="1080"/>
                  </a:lnTo>
                  <a:lnTo>
                    <a:pt x="969" y="1011"/>
                  </a:lnTo>
                  <a:lnTo>
                    <a:pt x="1163" y="916"/>
                  </a:lnTo>
                  <a:lnTo>
                    <a:pt x="1285" y="840"/>
                  </a:lnTo>
                  <a:lnTo>
                    <a:pt x="1387" y="762"/>
                  </a:lnTo>
                  <a:lnTo>
                    <a:pt x="1520" y="647"/>
                  </a:lnTo>
                  <a:lnTo>
                    <a:pt x="1638" y="515"/>
                  </a:lnTo>
                  <a:lnTo>
                    <a:pt x="1750" y="356"/>
                  </a:lnTo>
                  <a:lnTo>
                    <a:pt x="1855" y="177"/>
                  </a:lnTo>
                  <a:lnTo>
                    <a:pt x="1950" y="0"/>
                  </a:lnTo>
                  <a:lnTo>
                    <a:pt x="1950" y="69"/>
                  </a:lnTo>
                  <a:lnTo>
                    <a:pt x="1866" y="268"/>
                  </a:lnTo>
                  <a:lnTo>
                    <a:pt x="1794" y="399"/>
                  </a:lnTo>
                  <a:lnTo>
                    <a:pt x="1707" y="515"/>
                  </a:lnTo>
                  <a:lnTo>
                    <a:pt x="1619" y="620"/>
                  </a:lnTo>
                  <a:lnTo>
                    <a:pt x="1460" y="772"/>
                  </a:lnTo>
                  <a:lnTo>
                    <a:pt x="1300" y="890"/>
                  </a:lnTo>
                  <a:lnTo>
                    <a:pt x="1138" y="985"/>
                  </a:lnTo>
                  <a:lnTo>
                    <a:pt x="965" y="1076"/>
                  </a:lnTo>
                  <a:lnTo>
                    <a:pt x="783" y="1145"/>
                  </a:lnTo>
                  <a:lnTo>
                    <a:pt x="562" y="1192"/>
                  </a:lnTo>
                  <a:lnTo>
                    <a:pt x="359" y="1219"/>
                  </a:lnTo>
                  <a:lnTo>
                    <a:pt x="211" y="1232"/>
                  </a:lnTo>
                  <a:lnTo>
                    <a:pt x="64" y="1219"/>
                  </a:lnTo>
                  <a:lnTo>
                    <a:pt x="0" y="1192"/>
                  </a:lnTo>
                  <a:lnTo>
                    <a:pt x="4" y="1145"/>
                  </a:lnTo>
                  <a:lnTo>
                    <a:pt x="4" y="1145"/>
                  </a:lnTo>
                  <a:close/>
                </a:path>
              </a:pathLst>
            </a:custGeom>
            <a:solidFill>
              <a:srgbClr val="000000"/>
            </a:solidFill>
            <a:ln w="9525">
              <a:noFill/>
              <a:round/>
              <a:headEnd/>
              <a:tailEnd/>
            </a:ln>
          </p:spPr>
          <p:txBody>
            <a:bodyPr/>
            <a:lstStyle/>
            <a:p>
              <a:endParaRPr lang="ar-SA"/>
            </a:p>
          </p:txBody>
        </p:sp>
        <p:sp>
          <p:nvSpPr>
            <p:cNvPr id="76" name="Freeform 121"/>
            <p:cNvSpPr>
              <a:spLocks/>
            </p:cNvSpPr>
            <p:nvPr/>
          </p:nvSpPr>
          <p:spPr bwMode="auto">
            <a:xfrm>
              <a:off x="2706" y="1361"/>
              <a:ext cx="822" cy="675"/>
            </a:xfrm>
            <a:custGeom>
              <a:avLst/>
              <a:gdLst/>
              <a:ahLst/>
              <a:cxnLst>
                <a:cxn ang="0">
                  <a:pos x="1589" y="6"/>
                </a:cxn>
                <a:cxn ang="0">
                  <a:pos x="1481" y="0"/>
                </a:cxn>
                <a:cxn ang="0">
                  <a:pos x="1355" y="27"/>
                </a:cxn>
                <a:cxn ang="0">
                  <a:pos x="1182" y="82"/>
                </a:cxn>
                <a:cxn ang="0">
                  <a:pos x="1019" y="152"/>
                </a:cxn>
                <a:cxn ang="0">
                  <a:pos x="871" y="228"/>
                </a:cxn>
                <a:cxn ang="0">
                  <a:pos x="703" y="344"/>
                </a:cxn>
                <a:cxn ang="0">
                  <a:pos x="549" y="468"/>
                </a:cxn>
                <a:cxn ang="0">
                  <a:pos x="415" y="599"/>
                </a:cxn>
                <a:cxn ang="0">
                  <a:pos x="289" y="747"/>
                </a:cxn>
                <a:cxn ang="0">
                  <a:pos x="200" y="875"/>
                </a:cxn>
                <a:cxn ang="0">
                  <a:pos x="114" y="1025"/>
                </a:cxn>
                <a:cxn ang="0">
                  <a:pos x="50" y="1200"/>
                </a:cxn>
                <a:cxn ang="0">
                  <a:pos x="0" y="1352"/>
                </a:cxn>
                <a:cxn ang="0">
                  <a:pos x="105" y="1177"/>
                </a:cxn>
                <a:cxn ang="0">
                  <a:pos x="175" y="1031"/>
                </a:cxn>
                <a:cxn ang="0">
                  <a:pos x="272" y="867"/>
                </a:cxn>
                <a:cxn ang="0">
                  <a:pos x="382" y="725"/>
                </a:cxn>
                <a:cxn ang="0">
                  <a:pos x="491" y="605"/>
                </a:cxn>
                <a:cxn ang="0">
                  <a:pos x="631" y="479"/>
                </a:cxn>
                <a:cxn ang="0">
                  <a:pos x="768" y="377"/>
                </a:cxn>
                <a:cxn ang="0">
                  <a:pos x="914" y="266"/>
                </a:cxn>
                <a:cxn ang="0">
                  <a:pos x="1063" y="185"/>
                </a:cxn>
                <a:cxn ang="0">
                  <a:pos x="1215" y="126"/>
                </a:cxn>
                <a:cxn ang="0">
                  <a:pos x="1378" y="71"/>
                </a:cxn>
                <a:cxn ang="0">
                  <a:pos x="1513" y="38"/>
                </a:cxn>
                <a:cxn ang="0">
                  <a:pos x="1644" y="27"/>
                </a:cxn>
                <a:cxn ang="0">
                  <a:pos x="1589" y="6"/>
                </a:cxn>
                <a:cxn ang="0">
                  <a:pos x="1589" y="6"/>
                </a:cxn>
              </a:cxnLst>
              <a:rect l="0" t="0" r="r" b="b"/>
              <a:pathLst>
                <a:path w="1644" h="1352">
                  <a:moveTo>
                    <a:pt x="1589" y="6"/>
                  </a:moveTo>
                  <a:lnTo>
                    <a:pt x="1481" y="0"/>
                  </a:lnTo>
                  <a:lnTo>
                    <a:pt x="1355" y="27"/>
                  </a:lnTo>
                  <a:lnTo>
                    <a:pt x="1182" y="82"/>
                  </a:lnTo>
                  <a:lnTo>
                    <a:pt x="1019" y="152"/>
                  </a:lnTo>
                  <a:lnTo>
                    <a:pt x="871" y="228"/>
                  </a:lnTo>
                  <a:lnTo>
                    <a:pt x="703" y="344"/>
                  </a:lnTo>
                  <a:lnTo>
                    <a:pt x="549" y="468"/>
                  </a:lnTo>
                  <a:lnTo>
                    <a:pt x="415" y="599"/>
                  </a:lnTo>
                  <a:lnTo>
                    <a:pt x="289" y="747"/>
                  </a:lnTo>
                  <a:lnTo>
                    <a:pt x="200" y="875"/>
                  </a:lnTo>
                  <a:lnTo>
                    <a:pt x="114" y="1025"/>
                  </a:lnTo>
                  <a:lnTo>
                    <a:pt x="50" y="1200"/>
                  </a:lnTo>
                  <a:lnTo>
                    <a:pt x="0" y="1352"/>
                  </a:lnTo>
                  <a:lnTo>
                    <a:pt x="105" y="1177"/>
                  </a:lnTo>
                  <a:lnTo>
                    <a:pt x="175" y="1031"/>
                  </a:lnTo>
                  <a:lnTo>
                    <a:pt x="272" y="867"/>
                  </a:lnTo>
                  <a:lnTo>
                    <a:pt x="382" y="725"/>
                  </a:lnTo>
                  <a:lnTo>
                    <a:pt x="491" y="605"/>
                  </a:lnTo>
                  <a:lnTo>
                    <a:pt x="631" y="479"/>
                  </a:lnTo>
                  <a:lnTo>
                    <a:pt x="768" y="377"/>
                  </a:lnTo>
                  <a:lnTo>
                    <a:pt x="914" y="266"/>
                  </a:lnTo>
                  <a:lnTo>
                    <a:pt x="1063" y="185"/>
                  </a:lnTo>
                  <a:lnTo>
                    <a:pt x="1215" y="126"/>
                  </a:lnTo>
                  <a:lnTo>
                    <a:pt x="1378" y="71"/>
                  </a:lnTo>
                  <a:lnTo>
                    <a:pt x="1513" y="38"/>
                  </a:lnTo>
                  <a:lnTo>
                    <a:pt x="1644" y="27"/>
                  </a:lnTo>
                  <a:lnTo>
                    <a:pt x="1589" y="6"/>
                  </a:lnTo>
                  <a:lnTo>
                    <a:pt x="1589" y="6"/>
                  </a:lnTo>
                  <a:close/>
                </a:path>
              </a:pathLst>
            </a:custGeom>
            <a:solidFill>
              <a:srgbClr val="000000"/>
            </a:solidFill>
            <a:ln w="9525">
              <a:noFill/>
              <a:round/>
              <a:headEnd/>
              <a:tailEnd/>
            </a:ln>
          </p:spPr>
          <p:txBody>
            <a:bodyPr/>
            <a:lstStyle/>
            <a:p>
              <a:endParaRPr lang="ar-SA"/>
            </a:p>
          </p:txBody>
        </p:sp>
        <p:sp>
          <p:nvSpPr>
            <p:cNvPr id="77" name="Freeform 122"/>
            <p:cNvSpPr>
              <a:spLocks/>
            </p:cNvSpPr>
            <p:nvPr/>
          </p:nvSpPr>
          <p:spPr bwMode="auto">
            <a:xfrm>
              <a:off x="3588" y="1456"/>
              <a:ext cx="376" cy="861"/>
            </a:xfrm>
            <a:custGeom>
              <a:avLst/>
              <a:gdLst/>
              <a:ahLst/>
              <a:cxnLst>
                <a:cxn ang="0">
                  <a:pos x="374" y="0"/>
                </a:cxn>
                <a:cxn ang="0">
                  <a:pos x="447" y="44"/>
                </a:cxn>
                <a:cxn ang="0">
                  <a:pos x="532" y="105"/>
                </a:cxn>
                <a:cxn ang="0">
                  <a:pos x="599" y="192"/>
                </a:cxn>
                <a:cxn ang="0">
                  <a:pos x="642" y="278"/>
                </a:cxn>
                <a:cxn ang="0">
                  <a:pos x="675" y="409"/>
                </a:cxn>
                <a:cxn ang="0">
                  <a:pos x="681" y="519"/>
                </a:cxn>
                <a:cxn ang="0">
                  <a:pos x="663" y="666"/>
                </a:cxn>
                <a:cxn ang="0">
                  <a:pos x="620" y="829"/>
                </a:cxn>
                <a:cxn ang="0">
                  <a:pos x="566" y="993"/>
                </a:cxn>
                <a:cxn ang="0">
                  <a:pos x="490" y="1145"/>
                </a:cxn>
                <a:cxn ang="0">
                  <a:pos x="403" y="1287"/>
                </a:cxn>
                <a:cxn ang="0">
                  <a:pos x="298" y="1445"/>
                </a:cxn>
                <a:cxn ang="0">
                  <a:pos x="181" y="1582"/>
                </a:cxn>
                <a:cxn ang="0">
                  <a:pos x="0" y="1723"/>
                </a:cxn>
                <a:cxn ang="0">
                  <a:pos x="76" y="1696"/>
                </a:cxn>
                <a:cxn ang="0">
                  <a:pos x="164" y="1635"/>
                </a:cxn>
                <a:cxn ang="0">
                  <a:pos x="278" y="1527"/>
                </a:cxn>
                <a:cxn ang="0">
                  <a:pos x="414" y="1363"/>
                </a:cxn>
                <a:cxn ang="0">
                  <a:pos x="555" y="1145"/>
                </a:cxn>
                <a:cxn ang="0">
                  <a:pos x="620" y="1004"/>
                </a:cxn>
                <a:cxn ang="0">
                  <a:pos x="675" y="841"/>
                </a:cxn>
                <a:cxn ang="0">
                  <a:pos x="717" y="677"/>
                </a:cxn>
                <a:cxn ang="0">
                  <a:pos x="743" y="529"/>
                </a:cxn>
                <a:cxn ang="0">
                  <a:pos x="753" y="455"/>
                </a:cxn>
                <a:cxn ang="0">
                  <a:pos x="749" y="394"/>
                </a:cxn>
                <a:cxn ang="0">
                  <a:pos x="728" y="293"/>
                </a:cxn>
                <a:cxn ang="0">
                  <a:pos x="686" y="192"/>
                </a:cxn>
                <a:cxn ang="0">
                  <a:pos x="604" y="88"/>
                </a:cxn>
                <a:cxn ang="0">
                  <a:pos x="523" y="33"/>
                </a:cxn>
                <a:cxn ang="0">
                  <a:pos x="435" y="0"/>
                </a:cxn>
                <a:cxn ang="0">
                  <a:pos x="374" y="0"/>
                </a:cxn>
                <a:cxn ang="0">
                  <a:pos x="374" y="0"/>
                </a:cxn>
              </a:cxnLst>
              <a:rect l="0" t="0" r="r" b="b"/>
              <a:pathLst>
                <a:path w="753" h="1723">
                  <a:moveTo>
                    <a:pt x="374" y="0"/>
                  </a:moveTo>
                  <a:lnTo>
                    <a:pt x="447" y="44"/>
                  </a:lnTo>
                  <a:lnTo>
                    <a:pt x="532" y="105"/>
                  </a:lnTo>
                  <a:lnTo>
                    <a:pt x="599" y="192"/>
                  </a:lnTo>
                  <a:lnTo>
                    <a:pt x="642" y="278"/>
                  </a:lnTo>
                  <a:lnTo>
                    <a:pt x="675" y="409"/>
                  </a:lnTo>
                  <a:lnTo>
                    <a:pt x="681" y="519"/>
                  </a:lnTo>
                  <a:lnTo>
                    <a:pt x="663" y="666"/>
                  </a:lnTo>
                  <a:lnTo>
                    <a:pt x="620" y="829"/>
                  </a:lnTo>
                  <a:lnTo>
                    <a:pt x="566" y="993"/>
                  </a:lnTo>
                  <a:lnTo>
                    <a:pt x="490" y="1145"/>
                  </a:lnTo>
                  <a:lnTo>
                    <a:pt x="403" y="1287"/>
                  </a:lnTo>
                  <a:lnTo>
                    <a:pt x="298" y="1445"/>
                  </a:lnTo>
                  <a:lnTo>
                    <a:pt x="181" y="1582"/>
                  </a:lnTo>
                  <a:lnTo>
                    <a:pt x="0" y="1723"/>
                  </a:lnTo>
                  <a:lnTo>
                    <a:pt x="76" y="1696"/>
                  </a:lnTo>
                  <a:lnTo>
                    <a:pt x="164" y="1635"/>
                  </a:lnTo>
                  <a:lnTo>
                    <a:pt x="278" y="1527"/>
                  </a:lnTo>
                  <a:lnTo>
                    <a:pt x="414" y="1363"/>
                  </a:lnTo>
                  <a:lnTo>
                    <a:pt x="555" y="1145"/>
                  </a:lnTo>
                  <a:lnTo>
                    <a:pt x="620" y="1004"/>
                  </a:lnTo>
                  <a:lnTo>
                    <a:pt x="675" y="841"/>
                  </a:lnTo>
                  <a:lnTo>
                    <a:pt x="717" y="677"/>
                  </a:lnTo>
                  <a:lnTo>
                    <a:pt x="743" y="529"/>
                  </a:lnTo>
                  <a:lnTo>
                    <a:pt x="753" y="455"/>
                  </a:lnTo>
                  <a:lnTo>
                    <a:pt x="749" y="394"/>
                  </a:lnTo>
                  <a:lnTo>
                    <a:pt x="728" y="293"/>
                  </a:lnTo>
                  <a:lnTo>
                    <a:pt x="686" y="192"/>
                  </a:lnTo>
                  <a:lnTo>
                    <a:pt x="604" y="88"/>
                  </a:lnTo>
                  <a:lnTo>
                    <a:pt x="523" y="33"/>
                  </a:lnTo>
                  <a:lnTo>
                    <a:pt x="435" y="0"/>
                  </a:lnTo>
                  <a:lnTo>
                    <a:pt x="374" y="0"/>
                  </a:lnTo>
                  <a:lnTo>
                    <a:pt x="374" y="0"/>
                  </a:lnTo>
                  <a:close/>
                </a:path>
              </a:pathLst>
            </a:custGeom>
            <a:solidFill>
              <a:srgbClr val="000000"/>
            </a:solidFill>
            <a:ln w="9525">
              <a:noFill/>
              <a:round/>
              <a:headEnd/>
              <a:tailEnd/>
            </a:ln>
          </p:spPr>
          <p:txBody>
            <a:bodyPr/>
            <a:lstStyle/>
            <a:p>
              <a:endParaRPr lang="ar-SA"/>
            </a:p>
          </p:txBody>
        </p:sp>
        <p:sp>
          <p:nvSpPr>
            <p:cNvPr id="78" name="Freeform 123"/>
            <p:cNvSpPr>
              <a:spLocks/>
            </p:cNvSpPr>
            <p:nvPr/>
          </p:nvSpPr>
          <p:spPr bwMode="auto">
            <a:xfrm>
              <a:off x="2782" y="2115"/>
              <a:ext cx="216" cy="349"/>
            </a:xfrm>
            <a:custGeom>
              <a:avLst/>
              <a:gdLst/>
              <a:ahLst/>
              <a:cxnLst>
                <a:cxn ang="0">
                  <a:pos x="40" y="21"/>
                </a:cxn>
                <a:cxn ang="0">
                  <a:pos x="78" y="174"/>
                </a:cxn>
                <a:cxn ang="0">
                  <a:pos x="126" y="327"/>
                </a:cxn>
                <a:cxn ang="0">
                  <a:pos x="175" y="452"/>
                </a:cxn>
                <a:cxn ang="0">
                  <a:pos x="251" y="539"/>
                </a:cxn>
                <a:cxn ang="0">
                  <a:pos x="333" y="615"/>
                </a:cxn>
                <a:cxn ang="0">
                  <a:pos x="432" y="697"/>
                </a:cxn>
                <a:cxn ang="0">
                  <a:pos x="339" y="671"/>
                </a:cxn>
                <a:cxn ang="0">
                  <a:pos x="225" y="595"/>
                </a:cxn>
                <a:cxn ang="0">
                  <a:pos x="137" y="488"/>
                </a:cxn>
                <a:cxn ang="0">
                  <a:pos x="88" y="391"/>
                </a:cxn>
                <a:cxn ang="0">
                  <a:pos x="44" y="262"/>
                </a:cxn>
                <a:cxn ang="0">
                  <a:pos x="12" y="114"/>
                </a:cxn>
                <a:cxn ang="0">
                  <a:pos x="0" y="0"/>
                </a:cxn>
                <a:cxn ang="0">
                  <a:pos x="40" y="21"/>
                </a:cxn>
                <a:cxn ang="0">
                  <a:pos x="40" y="21"/>
                </a:cxn>
              </a:cxnLst>
              <a:rect l="0" t="0" r="r" b="b"/>
              <a:pathLst>
                <a:path w="432" h="697">
                  <a:moveTo>
                    <a:pt x="40" y="21"/>
                  </a:moveTo>
                  <a:lnTo>
                    <a:pt x="78" y="174"/>
                  </a:lnTo>
                  <a:lnTo>
                    <a:pt x="126" y="327"/>
                  </a:lnTo>
                  <a:lnTo>
                    <a:pt x="175" y="452"/>
                  </a:lnTo>
                  <a:lnTo>
                    <a:pt x="251" y="539"/>
                  </a:lnTo>
                  <a:lnTo>
                    <a:pt x="333" y="615"/>
                  </a:lnTo>
                  <a:lnTo>
                    <a:pt x="432" y="697"/>
                  </a:lnTo>
                  <a:lnTo>
                    <a:pt x="339" y="671"/>
                  </a:lnTo>
                  <a:lnTo>
                    <a:pt x="225" y="595"/>
                  </a:lnTo>
                  <a:lnTo>
                    <a:pt x="137" y="488"/>
                  </a:lnTo>
                  <a:lnTo>
                    <a:pt x="88" y="391"/>
                  </a:lnTo>
                  <a:lnTo>
                    <a:pt x="44" y="262"/>
                  </a:lnTo>
                  <a:lnTo>
                    <a:pt x="12" y="114"/>
                  </a:lnTo>
                  <a:lnTo>
                    <a:pt x="0" y="0"/>
                  </a:lnTo>
                  <a:lnTo>
                    <a:pt x="40" y="21"/>
                  </a:lnTo>
                  <a:lnTo>
                    <a:pt x="40" y="21"/>
                  </a:lnTo>
                  <a:close/>
                </a:path>
              </a:pathLst>
            </a:custGeom>
            <a:solidFill>
              <a:srgbClr val="000000"/>
            </a:solidFill>
            <a:ln w="9525">
              <a:noFill/>
              <a:round/>
              <a:headEnd/>
              <a:tailEnd/>
            </a:ln>
          </p:spPr>
          <p:txBody>
            <a:bodyPr/>
            <a:lstStyle/>
            <a:p>
              <a:endParaRPr lang="ar-SA"/>
            </a:p>
          </p:txBody>
        </p:sp>
        <p:sp>
          <p:nvSpPr>
            <p:cNvPr id="79" name="Freeform 124"/>
            <p:cNvSpPr>
              <a:spLocks/>
            </p:cNvSpPr>
            <p:nvPr/>
          </p:nvSpPr>
          <p:spPr bwMode="auto">
            <a:xfrm>
              <a:off x="2780" y="1404"/>
              <a:ext cx="914" cy="689"/>
            </a:xfrm>
            <a:custGeom>
              <a:avLst/>
              <a:gdLst/>
              <a:ahLst/>
              <a:cxnLst>
                <a:cxn ang="0">
                  <a:pos x="1812" y="11"/>
                </a:cxn>
                <a:cxn ang="0">
                  <a:pos x="1627" y="0"/>
                </a:cxn>
                <a:cxn ang="0">
                  <a:pos x="1435" y="19"/>
                </a:cxn>
                <a:cxn ang="0">
                  <a:pos x="1240" y="64"/>
                </a:cxn>
                <a:cxn ang="0">
                  <a:pos x="1038" y="131"/>
                </a:cxn>
                <a:cxn ang="0">
                  <a:pos x="871" y="216"/>
                </a:cxn>
                <a:cxn ang="0">
                  <a:pos x="687" y="329"/>
                </a:cxn>
                <a:cxn ang="0">
                  <a:pos x="527" y="458"/>
                </a:cxn>
                <a:cxn ang="0">
                  <a:pos x="390" y="580"/>
                </a:cxn>
                <a:cxn ang="0">
                  <a:pos x="263" y="718"/>
                </a:cxn>
                <a:cxn ang="0">
                  <a:pos x="141" y="893"/>
                </a:cxn>
                <a:cxn ang="0">
                  <a:pos x="65" y="1074"/>
                </a:cxn>
                <a:cxn ang="0">
                  <a:pos x="21" y="1209"/>
                </a:cxn>
                <a:cxn ang="0">
                  <a:pos x="0" y="1378"/>
                </a:cxn>
                <a:cxn ang="0">
                  <a:pos x="33" y="1308"/>
                </a:cxn>
                <a:cxn ang="0">
                  <a:pos x="76" y="1176"/>
                </a:cxn>
                <a:cxn ang="0">
                  <a:pos x="124" y="1057"/>
                </a:cxn>
                <a:cxn ang="0">
                  <a:pos x="202" y="925"/>
                </a:cxn>
                <a:cxn ang="0">
                  <a:pos x="267" y="823"/>
                </a:cxn>
                <a:cxn ang="0">
                  <a:pos x="373" y="690"/>
                </a:cxn>
                <a:cxn ang="0">
                  <a:pos x="476" y="580"/>
                </a:cxn>
                <a:cxn ang="0">
                  <a:pos x="565" y="494"/>
                </a:cxn>
                <a:cxn ang="0">
                  <a:pos x="685" y="403"/>
                </a:cxn>
                <a:cxn ang="0">
                  <a:pos x="839" y="294"/>
                </a:cxn>
                <a:cxn ang="0">
                  <a:pos x="1012" y="209"/>
                </a:cxn>
                <a:cxn ang="0">
                  <a:pos x="1209" y="137"/>
                </a:cxn>
                <a:cxn ang="0">
                  <a:pos x="1365" y="91"/>
                </a:cxn>
                <a:cxn ang="0">
                  <a:pos x="1513" y="59"/>
                </a:cxn>
                <a:cxn ang="0">
                  <a:pos x="1686" y="49"/>
                </a:cxn>
                <a:cxn ang="0">
                  <a:pos x="1829" y="49"/>
                </a:cxn>
                <a:cxn ang="0">
                  <a:pos x="1812" y="11"/>
                </a:cxn>
                <a:cxn ang="0">
                  <a:pos x="1812" y="11"/>
                </a:cxn>
              </a:cxnLst>
              <a:rect l="0" t="0" r="r" b="b"/>
              <a:pathLst>
                <a:path w="1829" h="1378">
                  <a:moveTo>
                    <a:pt x="1812" y="11"/>
                  </a:moveTo>
                  <a:lnTo>
                    <a:pt x="1627" y="0"/>
                  </a:lnTo>
                  <a:lnTo>
                    <a:pt x="1435" y="19"/>
                  </a:lnTo>
                  <a:lnTo>
                    <a:pt x="1240" y="64"/>
                  </a:lnTo>
                  <a:lnTo>
                    <a:pt x="1038" y="131"/>
                  </a:lnTo>
                  <a:lnTo>
                    <a:pt x="871" y="216"/>
                  </a:lnTo>
                  <a:lnTo>
                    <a:pt x="687" y="329"/>
                  </a:lnTo>
                  <a:lnTo>
                    <a:pt x="527" y="458"/>
                  </a:lnTo>
                  <a:lnTo>
                    <a:pt x="390" y="580"/>
                  </a:lnTo>
                  <a:lnTo>
                    <a:pt x="263" y="718"/>
                  </a:lnTo>
                  <a:lnTo>
                    <a:pt x="141" y="893"/>
                  </a:lnTo>
                  <a:lnTo>
                    <a:pt x="65" y="1074"/>
                  </a:lnTo>
                  <a:lnTo>
                    <a:pt x="21" y="1209"/>
                  </a:lnTo>
                  <a:lnTo>
                    <a:pt x="0" y="1378"/>
                  </a:lnTo>
                  <a:lnTo>
                    <a:pt x="33" y="1308"/>
                  </a:lnTo>
                  <a:lnTo>
                    <a:pt x="76" y="1176"/>
                  </a:lnTo>
                  <a:lnTo>
                    <a:pt x="124" y="1057"/>
                  </a:lnTo>
                  <a:lnTo>
                    <a:pt x="202" y="925"/>
                  </a:lnTo>
                  <a:lnTo>
                    <a:pt x="267" y="823"/>
                  </a:lnTo>
                  <a:lnTo>
                    <a:pt x="373" y="690"/>
                  </a:lnTo>
                  <a:lnTo>
                    <a:pt x="476" y="580"/>
                  </a:lnTo>
                  <a:lnTo>
                    <a:pt x="565" y="494"/>
                  </a:lnTo>
                  <a:lnTo>
                    <a:pt x="685" y="403"/>
                  </a:lnTo>
                  <a:lnTo>
                    <a:pt x="839" y="294"/>
                  </a:lnTo>
                  <a:lnTo>
                    <a:pt x="1012" y="209"/>
                  </a:lnTo>
                  <a:lnTo>
                    <a:pt x="1209" y="137"/>
                  </a:lnTo>
                  <a:lnTo>
                    <a:pt x="1365" y="91"/>
                  </a:lnTo>
                  <a:lnTo>
                    <a:pt x="1513" y="59"/>
                  </a:lnTo>
                  <a:lnTo>
                    <a:pt x="1686" y="49"/>
                  </a:lnTo>
                  <a:lnTo>
                    <a:pt x="1829" y="49"/>
                  </a:lnTo>
                  <a:lnTo>
                    <a:pt x="1812" y="11"/>
                  </a:lnTo>
                  <a:lnTo>
                    <a:pt x="1812" y="11"/>
                  </a:lnTo>
                  <a:close/>
                </a:path>
              </a:pathLst>
            </a:custGeom>
            <a:solidFill>
              <a:srgbClr val="000000"/>
            </a:solidFill>
            <a:ln w="9525">
              <a:noFill/>
              <a:round/>
              <a:headEnd/>
              <a:tailEnd/>
            </a:ln>
          </p:spPr>
          <p:txBody>
            <a:bodyPr/>
            <a:lstStyle/>
            <a:p>
              <a:endParaRPr lang="ar-SA"/>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شكل بيضاوي 2"/>
          <p:cNvSpPr/>
          <p:nvPr/>
        </p:nvSpPr>
        <p:spPr>
          <a:xfrm>
            <a:off x="1285852" y="1928825"/>
            <a:ext cx="6572250" cy="3286125"/>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SA"/>
          </a:p>
        </p:txBody>
      </p:sp>
      <p:sp>
        <p:nvSpPr>
          <p:cNvPr id="63490" name="TextBox 2"/>
          <p:cNvSpPr txBox="1">
            <a:spLocks noChangeArrowheads="1"/>
          </p:cNvSpPr>
          <p:nvPr/>
        </p:nvSpPr>
        <p:spPr bwMode="auto">
          <a:xfrm>
            <a:off x="2714612" y="2214554"/>
            <a:ext cx="3786214" cy="2308324"/>
          </a:xfrm>
          <a:prstGeom prst="rect">
            <a:avLst/>
          </a:prstGeom>
          <a:noFill/>
          <a:ln w="9525">
            <a:noFill/>
            <a:miter lim="800000"/>
            <a:headEnd/>
            <a:tailEnd/>
          </a:ln>
        </p:spPr>
        <p:txBody>
          <a:bodyPr wrap="square">
            <a:spAutoFit/>
          </a:bodyPr>
          <a:lstStyle/>
          <a:p>
            <a:pPr algn="ctr"/>
            <a:r>
              <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القيم</a:t>
            </a:r>
            <a:endPar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endParaRPr>
          </a:p>
          <a:p>
            <a:r>
              <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VALUES</a:t>
            </a:r>
            <a:r>
              <a:rPr lang="en-US" sz="6000" dirty="0" smtClean="0">
                <a:solidFill>
                  <a:schemeClr val="accent1"/>
                </a:solidFill>
                <a:latin typeface="Constantia" pitchFamily="18" charset="0"/>
                <a:cs typeface="Majalla UI"/>
              </a:rPr>
              <a:t> </a:t>
            </a:r>
            <a:endParaRPr lang="ar-SA" dirty="0">
              <a:solidFill>
                <a:schemeClr val="accent1"/>
              </a:solidFill>
              <a:latin typeface="Constantia" pitchFamily="18" charset="0"/>
              <a:cs typeface="Majalla U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latin typeface="Times New Roman" pitchFamily="18" charset="0"/>
                <a:cs typeface="Times New Roman" pitchFamily="18" charset="0"/>
              </a:rPr>
              <a:t>القيم</a:t>
            </a:r>
            <a:endParaRPr lang="ar-SA"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ar-SA" dirty="0" smtClean="0"/>
          </a:p>
          <a:p>
            <a:endParaRPr lang="ar-SA" dirty="0" smtClean="0"/>
          </a:p>
          <a:p>
            <a:r>
              <a:rPr lang="ar-SA" dirty="0" smtClean="0"/>
              <a:t>القيم هي المعتقد </a:t>
            </a:r>
            <a:r>
              <a:rPr lang="ar-SA" dirty="0" err="1" smtClean="0"/>
              <a:t>و</a:t>
            </a:r>
            <a:r>
              <a:rPr lang="ar-SA" dirty="0" smtClean="0"/>
              <a:t> الاتجاه والميل والاهتمام والطموح</a:t>
            </a:r>
          </a:p>
          <a:p>
            <a:endParaRPr lang="ar-SA" dirty="0" smtClean="0"/>
          </a:p>
          <a:p>
            <a:r>
              <a:rPr lang="ar-SA" dirty="0" smtClean="0"/>
              <a:t>وهي الممارسات </a:t>
            </a:r>
            <a:r>
              <a:rPr lang="ar-SA" dirty="0" err="1" smtClean="0"/>
              <a:t>السلوكيه</a:t>
            </a:r>
            <a:r>
              <a:rPr lang="ar-SA" dirty="0" smtClean="0"/>
              <a:t> التي </a:t>
            </a:r>
            <a:r>
              <a:rPr lang="ar-SA" dirty="0" err="1" smtClean="0"/>
              <a:t>تاخذ</a:t>
            </a:r>
            <a:r>
              <a:rPr lang="ar-SA" dirty="0" smtClean="0"/>
              <a:t> موقعها في </a:t>
            </a:r>
            <a:r>
              <a:rPr lang="ar-SA" dirty="0" err="1" smtClean="0"/>
              <a:t>الثقافه</a:t>
            </a:r>
            <a:endParaRPr lang="ar-SA"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latin typeface="Times New Roman" pitchFamily="18" charset="0"/>
                <a:cs typeface="Times New Roman" pitchFamily="18" charset="0"/>
              </a:rPr>
              <a:t>أنواع القيم</a:t>
            </a:r>
            <a:endParaRPr lang="ar-SA"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endParaRPr lang="ar-SA" dirty="0" smtClean="0"/>
          </a:p>
          <a:p>
            <a:pPr>
              <a:buNone/>
            </a:pPr>
            <a:r>
              <a:rPr lang="ar-SA" dirty="0" smtClean="0"/>
              <a:t>1- قم ذاتيه داخليه</a:t>
            </a:r>
          </a:p>
          <a:p>
            <a:pPr>
              <a:buNone/>
            </a:pPr>
            <a:endParaRPr lang="ar-SA" dirty="0" smtClean="0"/>
          </a:p>
          <a:p>
            <a:pPr>
              <a:buNone/>
            </a:pPr>
            <a:r>
              <a:rPr lang="ar-SA" dirty="0" smtClean="0"/>
              <a:t>2- قيم </a:t>
            </a:r>
            <a:r>
              <a:rPr lang="ar-SA" dirty="0" err="1" smtClean="0"/>
              <a:t>عطائيه</a:t>
            </a:r>
            <a:r>
              <a:rPr lang="ar-SA" dirty="0" smtClean="0"/>
              <a:t> خارجية</a:t>
            </a:r>
            <a:endParaRPr lang="ar-SA"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latin typeface="Times New Roman" pitchFamily="18" charset="0"/>
                <a:cs typeface="Times New Roman" pitchFamily="18" charset="0"/>
              </a:rPr>
              <a:t>القيم</a:t>
            </a:r>
            <a:endParaRPr lang="ar-SA"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lgn="ctr"/>
            <a:endParaRPr lang="ar-SA" dirty="0" smtClean="0"/>
          </a:p>
          <a:p>
            <a:pPr algn="ctr"/>
            <a:r>
              <a:rPr lang="ar-SA" dirty="0" smtClean="0"/>
              <a:t>قائم ديننا الإسلام الحديث على البادئ والقيم</a:t>
            </a:r>
          </a:p>
          <a:p>
            <a:endParaRPr lang="ar-SA" dirty="0" smtClean="0"/>
          </a:p>
          <a:p>
            <a:pPr algn="ctr"/>
            <a:r>
              <a:rPr lang="ar-SA" dirty="0" smtClean="0"/>
              <a:t>لــمــــاذا ؟؟</a:t>
            </a:r>
          </a:p>
          <a:p>
            <a:endParaRPr lang="ar-SA"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A" dirty="0" smtClean="0">
                <a:latin typeface="Times New Roman" pitchFamily="18" charset="0"/>
                <a:cs typeface="Times New Roman" pitchFamily="18" charset="0"/>
              </a:rPr>
              <a:t>نماذج</a:t>
            </a:r>
            <a:endParaRPr lang="ar-SA"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endParaRPr lang="ar-SA" dirty="0" smtClean="0"/>
          </a:p>
          <a:p>
            <a:pPr>
              <a:buNone/>
            </a:pPr>
            <a:r>
              <a:rPr lang="ar-SA" dirty="0" smtClean="0"/>
              <a:t>من المبادئ والقيم التي تركز عليها الأمم في المجتمعات:</a:t>
            </a:r>
          </a:p>
          <a:p>
            <a:r>
              <a:rPr lang="ar-SA" dirty="0" smtClean="0"/>
              <a:t>تشغيل الشباب والعمل الحر</a:t>
            </a:r>
          </a:p>
          <a:p>
            <a:r>
              <a:rPr lang="ar-SA" dirty="0" smtClean="0"/>
              <a:t>التكنولوجيا</a:t>
            </a:r>
          </a:p>
          <a:p>
            <a:r>
              <a:rPr lang="ar-SA" dirty="0" smtClean="0"/>
              <a:t>النهج</a:t>
            </a:r>
          </a:p>
          <a:p>
            <a:r>
              <a:rPr lang="ar-SA" dirty="0" smtClean="0"/>
              <a:t>الشباب</a:t>
            </a:r>
          </a:p>
          <a:p>
            <a:endParaRPr lang="ar-SA" dirty="0" smtClean="0"/>
          </a:p>
          <a:p>
            <a:endParaRPr lang="ar-S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شكل بيضاوي 2"/>
          <p:cNvSpPr/>
          <p:nvPr/>
        </p:nvSpPr>
        <p:spPr>
          <a:xfrm>
            <a:off x="1428750" y="2000263"/>
            <a:ext cx="6572250" cy="3286125"/>
          </a:xfrm>
          <a:prstGeom prst="ellipse">
            <a:avLst/>
          </a:prstGeom>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SA"/>
          </a:p>
        </p:txBody>
      </p:sp>
      <p:sp>
        <p:nvSpPr>
          <p:cNvPr id="11267" name="مربع نص 7"/>
          <p:cNvSpPr txBox="1">
            <a:spLocks noChangeArrowheads="1"/>
          </p:cNvSpPr>
          <p:nvPr/>
        </p:nvSpPr>
        <p:spPr bwMode="auto">
          <a:xfrm>
            <a:off x="2357422" y="2500306"/>
            <a:ext cx="4786346" cy="2308324"/>
          </a:xfrm>
          <a:prstGeom prst="rect">
            <a:avLst/>
          </a:prstGeom>
          <a:noFill/>
          <a:ln w="9525">
            <a:noFill/>
            <a:miter lim="800000"/>
            <a:headEnd/>
            <a:tailEnd/>
          </a:ln>
        </p:spPr>
        <p:txBody>
          <a:bodyPr wrap="square">
            <a:spAutoFit/>
          </a:bodyPr>
          <a:lstStyle/>
          <a:p>
            <a:pPr algn="ctr"/>
            <a:r>
              <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الطـمـوح</a:t>
            </a:r>
          </a:p>
          <a:p>
            <a:pPr algn="ctr"/>
            <a:r>
              <a:rPr lang="en-US"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Ambition</a:t>
            </a:r>
            <a:r>
              <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rPr>
              <a:t> </a:t>
            </a:r>
            <a:endParaRPr lang="ar-SA"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cs typeface="Majalla UI"/>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a:buNone/>
            </a:pPr>
            <a:endParaRPr lang="ar-SA" dirty="0" smtClean="0"/>
          </a:p>
          <a:p>
            <a:pPr>
              <a:buNone/>
            </a:pPr>
            <a:r>
              <a:rPr lang="ar-SA" dirty="0" smtClean="0"/>
              <a:t>الشباب المراهقون بالذات لــمــاذا؟؟</a:t>
            </a:r>
          </a:p>
          <a:p>
            <a:pPr>
              <a:buNone/>
            </a:pPr>
            <a:endParaRPr lang="ar-SA" dirty="0" smtClean="0"/>
          </a:p>
          <a:p>
            <a:pPr>
              <a:buNone/>
            </a:pPr>
            <a:r>
              <a:rPr lang="ar-SA" dirty="0" smtClean="0"/>
              <a:t>15-20% تقريباً ميالون بطبيعتهم ومن </a:t>
            </a:r>
            <a:r>
              <a:rPr lang="ar-SA" dirty="0" err="1" smtClean="0"/>
              <a:t>دواخلهم</a:t>
            </a:r>
            <a:r>
              <a:rPr lang="ar-SA" dirty="0" smtClean="0"/>
              <a:t> </a:t>
            </a:r>
            <a:r>
              <a:rPr lang="ar-SA" dirty="0" err="1" smtClean="0"/>
              <a:t>الى</a:t>
            </a:r>
            <a:r>
              <a:rPr lang="ar-SA" dirty="0" smtClean="0"/>
              <a:t> </a:t>
            </a:r>
            <a:r>
              <a:rPr lang="ar-SA" dirty="0" err="1" smtClean="0"/>
              <a:t>الرياده</a:t>
            </a:r>
            <a:r>
              <a:rPr lang="ar-SA" dirty="0" smtClean="0"/>
              <a:t> (</a:t>
            </a:r>
            <a:r>
              <a:rPr lang="ar-SA" dirty="0" err="1" smtClean="0"/>
              <a:t>ايماجن</a:t>
            </a:r>
            <a:r>
              <a:rPr lang="ar-SA" dirty="0" smtClean="0"/>
              <a:t> </a:t>
            </a:r>
            <a:r>
              <a:rPr lang="ar-SA" dirty="0" err="1" smtClean="0"/>
              <a:t>نيشنز</a:t>
            </a:r>
            <a:r>
              <a:rPr lang="ar-SA" dirty="0" smtClean="0"/>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50178" name="Picture 2"/>
          <p:cNvPicPr>
            <a:picLocks noGrp="1" noChangeAspect="1" noChangeArrowheads="1"/>
          </p:cNvPicPr>
          <p:nvPr>
            <p:ph idx="1"/>
          </p:nvPr>
        </p:nvPicPr>
        <p:blipFill>
          <a:blip r:embed="rId2" cstate="print"/>
          <a:srcRect/>
          <a:stretch>
            <a:fillRect/>
          </a:stretch>
        </p:blipFill>
        <p:spPr bwMode="auto">
          <a:xfrm>
            <a:off x="389768" y="307761"/>
            <a:ext cx="8325636" cy="6335949"/>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dirty="0"/>
          </a:p>
        </p:txBody>
      </p:sp>
      <p:pic>
        <p:nvPicPr>
          <p:cNvPr id="51202" name="Picture 2"/>
          <p:cNvPicPr>
            <a:picLocks noChangeAspect="1" noChangeArrowheads="1"/>
          </p:cNvPicPr>
          <p:nvPr/>
        </p:nvPicPr>
        <p:blipFill>
          <a:blip r:embed="rId2" cstate="print"/>
          <a:srcRect l="28001" t="20508" r="25329" b="16992"/>
          <a:stretch>
            <a:fillRect/>
          </a:stretch>
        </p:blipFill>
        <p:spPr bwMode="auto">
          <a:xfrm>
            <a:off x="0" y="-24"/>
            <a:ext cx="9144000" cy="6884894"/>
          </a:xfrm>
          <a:prstGeom prst="rect">
            <a:avLst/>
          </a:prstGeom>
          <a:noFill/>
          <a:ln w="9525">
            <a:noFill/>
            <a:miter lim="800000"/>
            <a:headEnd/>
            <a:tailEnd/>
          </a:ln>
        </p:spPr>
      </p:pic>
      <p:sp>
        <p:nvSpPr>
          <p:cNvPr id="5" name="TextBox 4"/>
          <p:cNvSpPr txBox="1"/>
          <p:nvPr/>
        </p:nvSpPr>
        <p:spPr>
          <a:xfrm>
            <a:off x="5357818" y="785794"/>
            <a:ext cx="3501278" cy="400110"/>
          </a:xfrm>
          <a:prstGeom prst="rect">
            <a:avLst/>
          </a:prstGeom>
          <a:noFill/>
        </p:spPr>
        <p:txBody>
          <a:bodyPr wrap="square" rtlCol="1">
            <a:spAutoFit/>
          </a:bodyPr>
          <a:lstStyle/>
          <a:p>
            <a:r>
              <a:rPr lang="ar-SA" sz="2000" dirty="0" smtClean="0">
                <a:solidFill>
                  <a:schemeClr val="bg1"/>
                </a:solidFill>
                <a:latin typeface="Times New Roman" pitchFamily="18" charset="0"/>
                <a:cs typeface="Times New Roman" pitchFamily="18" charset="0"/>
              </a:rPr>
              <a:t>القيم جزء أساسي في ثقافة المنظمة</a:t>
            </a:r>
            <a:endParaRPr lang="ar-SA" sz="2000" dirty="0">
              <a:solidFill>
                <a:schemeClr val="bg1"/>
              </a:solidFill>
              <a:latin typeface="Times New Roman" pitchFamily="18" charset="0"/>
              <a:cs typeface="Times New Roman" pitchFamily="18" charset="0"/>
            </a:endParaRPr>
          </a:p>
        </p:txBody>
      </p:sp>
      <p:sp>
        <p:nvSpPr>
          <p:cNvPr id="6" name="TextBox 5"/>
          <p:cNvSpPr txBox="1"/>
          <p:nvPr/>
        </p:nvSpPr>
        <p:spPr>
          <a:xfrm>
            <a:off x="2786050" y="1785926"/>
            <a:ext cx="4023858" cy="400110"/>
          </a:xfrm>
          <a:prstGeom prst="rect">
            <a:avLst/>
          </a:prstGeom>
          <a:noFill/>
        </p:spPr>
        <p:txBody>
          <a:bodyPr wrap="none" rtlCol="1">
            <a:spAutoFit/>
          </a:bodyPr>
          <a:lstStyle/>
          <a:p>
            <a:r>
              <a:rPr lang="ar-SA" sz="2000" dirty="0" smtClean="0">
                <a:solidFill>
                  <a:schemeClr val="bg1"/>
                </a:solidFill>
                <a:latin typeface="Times New Roman" pitchFamily="18" charset="0"/>
                <a:cs typeface="Times New Roman" pitchFamily="18" charset="0"/>
              </a:rPr>
              <a:t>تحدد شخصية المنظمة في نظر المتعاملين معها</a:t>
            </a:r>
            <a:endParaRPr lang="ar-SA" sz="2000" dirty="0">
              <a:solidFill>
                <a:schemeClr val="bg1"/>
              </a:solidFill>
              <a:latin typeface="Times New Roman" pitchFamily="18" charset="0"/>
              <a:cs typeface="Times New Roman" pitchFamily="18" charset="0"/>
            </a:endParaRPr>
          </a:p>
        </p:txBody>
      </p:sp>
      <p:sp>
        <p:nvSpPr>
          <p:cNvPr id="7" name="TextBox 6"/>
          <p:cNvSpPr txBox="1"/>
          <p:nvPr/>
        </p:nvSpPr>
        <p:spPr>
          <a:xfrm>
            <a:off x="428596" y="2786058"/>
            <a:ext cx="3914853" cy="400110"/>
          </a:xfrm>
          <a:prstGeom prst="rect">
            <a:avLst/>
          </a:prstGeom>
          <a:noFill/>
        </p:spPr>
        <p:txBody>
          <a:bodyPr wrap="none" rtlCol="1">
            <a:spAutoFit/>
          </a:bodyPr>
          <a:lstStyle/>
          <a:p>
            <a:r>
              <a:rPr lang="ar-SA" sz="2000" dirty="0" smtClean="0">
                <a:solidFill>
                  <a:schemeClr val="bg1"/>
                </a:solidFill>
                <a:latin typeface="Times New Roman" pitchFamily="18" charset="0"/>
                <a:cs typeface="Times New Roman" pitchFamily="18" charset="0"/>
              </a:rPr>
              <a:t>تعمل مرشداً لسلوك الإدارة والعاملين وعلاقاتهم</a:t>
            </a:r>
            <a:endParaRPr lang="ar-SA" sz="2000" dirty="0">
              <a:solidFill>
                <a:schemeClr val="bg1"/>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dirty="0"/>
          </a:p>
        </p:txBody>
      </p:sp>
      <p:pic>
        <p:nvPicPr>
          <p:cNvPr id="51202" name="Picture 2"/>
          <p:cNvPicPr>
            <a:picLocks noChangeAspect="1" noChangeArrowheads="1"/>
          </p:cNvPicPr>
          <p:nvPr/>
        </p:nvPicPr>
        <p:blipFill>
          <a:blip r:embed="rId2" cstate="print"/>
          <a:srcRect l="28001" t="20508" r="25329" b="16992"/>
          <a:stretch>
            <a:fillRect/>
          </a:stretch>
        </p:blipFill>
        <p:spPr bwMode="auto">
          <a:xfrm>
            <a:off x="0" y="-24"/>
            <a:ext cx="9144000" cy="6884894"/>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رسم تخطيطي 3"/>
          <p:cNvGraphicFramePr/>
          <p:nvPr/>
        </p:nvGraphicFramePr>
        <p:xfrm>
          <a:off x="428596" y="616862"/>
          <a:ext cx="8286808" cy="6000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ذو زوايا قطرية مستديرة 4"/>
          <p:cNvSpPr/>
          <p:nvPr/>
        </p:nvSpPr>
        <p:spPr>
          <a:xfrm>
            <a:off x="428596" y="2214554"/>
            <a:ext cx="8358246" cy="2571768"/>
          </a:xfrm>
          <a:prstGeom prst="round2Diag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a:p>
        </p:txBody>
      </p:sp>
      <p:sp>
        <p:nvSpPr>
          <p:cNvPr id="4" name="تمرير أفقي 3"/>
          <p:cNvSpPr/>
          <p:nvPr/>
        </p:nvSpPr>
        <p:spPr>
          <a:xfrm>
            <a:off x="3071802" y="785794"/>
            <a:ext cx="2857520" cy="1071570"/>
          </a:xfrm>
          <a:prstGeom prst="horizont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314" name="عنوان 1"/>
          <p:cNvSpPr>
            <a:spLocks noGrp="1"/>
          </p:cNvSpPr>
          <p:nvPr>
            <p:ph type="title"/>
          </p:nvPr>
        </p:nvSpPr>
        <p:spPr>
          <a:xfrm>
            <a:off x="428625" y="500063"/>
            <a:ext cx="8229600" cy="1143000"/>
          </a:xfrm>
        </p:spPr>
        <p:txBody>
          <a:bodyPr/>
          <a:lstStyle/>
          <a:p>
            <a:pPr algn="ctr"/>
            <a:r>
              <a:rPr lang="ar-SA"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ea typeface="Majalla UI"/>
                <a:cs typeface="Majalla UI"/>
              </a:rPr>
              <a:t>الطموح</a:t>
            </a:r>
            <a:endParaRPr lang="ar-SA"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nstantia" pitchFamily="18" charset="0"/>
              <a:ea typeface="Majalla UI"/>
              <a:cs typeface="Majalla UI"/>
            </a:endParaRPr>
          </a:p>
        </p:txBody>
      </p:sp>
      <p:sp>
        <p:nvSpPr>
          <p:cNvPr id="13315" name="عنصر نائب للمحتوى 2"/>
          <p:cNvSpPr>
            <a:spLocks noGrp="1"/>
          </p:cNvSpPr>
          <p:nvPr>
            <p:ph idx="1"/>
          </p:nvPr>
        </p:nvSpPr>
        <p:spPr/>
        <p:txBody>
          <a:bodyPr/>
          <a:lstStyle/>
          <a:p>
            <a:endParaRPr lang="ar-SA" dirty="0" smtClean="0"/>
          </a:p>
          <a:p>
            <a:r>
              <a:rPr lang="ar-SA" dirty="0" smtClean="0"/>
              <a:t>الحافز الذي يدفع الإنسان للعمل</a:t>
            </a:r>
            <a:r>
              <a:rPr lang="en-US" dirty="0" smtClean="0">
                <a:cs typeface="Majalla UI"/>
              </a:rPr>
              <a:t> ,</a:t>
            </a:r>
            <a:r>
              <a:rPr lang="ar-SA" dirty="0" smtClean="0"/>
              <a:t>ويحرك فكره وفعله ويجندهم بشكل سليم لتحقيق الهدف</a:t>
            </a:r>
          </a:p>
          <a:p>
            <a:endParaRPr lang="ar-SA" dirty="0" smtClean="0"/>
          </a:p>
          <a:p>
            <a:r>
              <a:rPr lang="ar-SA" dirty="0" smtClean="0"/>
              <a:t>ما تهفو النفس لتحقيقه بدافع من العقل الباطني</a:t>
            </a:r>
            <a:r>
              <a:rPr lang="ar-SA" sz="700" dirty="0" smtClean="0"/>
              <a:t> </a:t>
            </a:r>
            <a:r>
              <a:rPr lang="ar-SA" dirty="0" smtClean="0"/>
              <a:t>غالبا بعد وضوحه في العقل الظاهر</a:t>
            </a:r>
            <a:endParaRPr lang="en-US" dirty="0" smtClean="0">
              <a:cs typeface="Majalla UI"/>
            </a:endParaRPr>
          </a:p>
          <a:p>
            <a:endParaRPr lang="ar-SA"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315</TotalTime>
  <Words>1345</Words>
  <Application>Microsoft Office PowerPoint</Application>
  <PresentationFormat>On-screen Show (4:3)</PresentationFormat>
  <Paragraphs>266</Paragraphs>
  <Slides>73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Flow</vt:lpstr>
      <vt:lpstr>Clip</vt:lpstr>
      <vt:lpstr>Slide 1</vt:lpstr>
      <vt:lpstr>لعبة القلوب</vt:lpstr>
      <vt:lpstr>Slide 3</vt:lpstr>
      <vt:lpstr>Slide 4</vt:lpstr>
      <vt:lpstr>من أسباب فشل الخطة الاستراتيجية   </vt:lpstr>
      <vt:lpstr>تذكر</vt:lpstr>
      <vt:lpstr>Slide 7</vt:lpstr>
      <vt:lpstr>Slide 8</vt:lpstr>
      <vt:lpstr>الطموح</vt:lpstr>
      <vt:lpstr>من أجمل ما قيل في الطموح</vt:lpstr>
      <vt:lpstr>Slide 11</vt:lpstr>
      <vt:lpstr>Slide 12</vt:lpstr>
      <vt:lpstr>VISION  </vt:lpstr>
      <vt:lpstr>إذا كانت لديك رؤية </vt:lpstr>
      <vt:lpstr>Slide 15</vt:lpstr>
      <vt:lpstr>لماذا لم يستطع هذا الشخص الوصول إلى الهدف ؟</vt:lpstr>
      <vt:lpstr>Slide 17</vt:lpstr>
      <vt:lpstr>عناصر الرؤية Elements of vision </vt:lpstr>
      <vt:lpstr>Slide 19</vt:lpstr>
      <vt:lpstr>Slide 20</vt:lpstr>
      <vt:lpstr>Slide 21</vt:lpstr>
      <vt:lpstr>Slide 22</vt:lpstr>
      <vt:lpstr>Slide 23</vt:lpstr>
      <vt:lpstr>Sample of logo</vt:lpstr>
      <vt:lpstr>Slide 25</vt:lpstr>
      <vt:lpstr>Slide 26</vt:lpstr>
      <vt:lpstr>Slide 27</vt:lpstr>
      <vt:lpstr>مضمون رسالة المؤسسة</vt:lpstr>
      <vt:lpstr>الشروط</vt:lpstr>
      <vt:lpstr> خصائص الرسالة الفعالة</vt:lpstr>
      <vt:lpstr>1- أن تكون مكتوبة وواضحة وسهلة الفهم 2- أن تأتي مختصرة وقصيرة يسهل تفكرها ( What ,Who ,Why , How 3- تصنف ما علية الشركة ( 4- تركز على محور إستراتيجي محدد 5- تمثل المرجع الدائم للقرارات داخل المؤسسة 6- تحاكي أعراف وقيم ومبادئ المؤسسة وفلسفتها ومعتقداتها 7- تعكس معايير قابلة للتحقيق  8- يتم صياغتها بطريقة تدفع الجميع لتبنيها كرسالة للمؤسسة 9- الرسالة جملة مختصرة لا تتعدى 40 كلمة  10-  في تشكيلك للرسالة ابدأ من الرؤية </vt:lpstr>
      <vt:lpstr>Slide 32</vt:lpstr>
      <vt:lpstr>Slide 33</vt:lpstr>
      <vt:lpstr>Slide 34</vt:lpstr>
      <vt:lpstr>Slide 35</vt:lpstr>
      <vt:lpstr>Slide 36</vt:lpstr>
      <vt:lpstr>Slide 37</vt:lpstr>
      <vt:lpstr>Slide 38</vt:lpstr>
      <vt:lpstr>أسئلة ملحة؟</vt:lpstr>
      <vt:lpstr>إنها السعادة والنجاح</vt:lpstr>
      <vt:lpstr>Slide 41</vt:lpstr>
      <vt:lpstr>الأخير يخسر</vt:lpstr>
      <vt:lpstr> السعادة</vt:lpstr>
      <vt:lpstr>وكل ذلك يتمثل في ثلاث محاور: </vt:lpstr>
      <vt:lpstr>Slide 45</vt:lpstr>
      <vt:lpstr>النجاح:</vt:lpstr>
      <vt:lpstr>Slide 47</vt:lpstr>
      <vt:lpstr>نماذج عن أشخاص قادهم طموحهم إلى النجاح</vt:lpstr>
      <vt:lpstr>Slide 49</vt:lpstr>
      <vt:lpstr>Slide 50</vt:lpstr>
      <vt:lpstr>Slide 51</vt:lpstr>
      <vt:lpstr>Slide 52</vt:lpstr>
      <vt:lpstr>Slide 53</vt:lpstr>
      <vt:lpstr>Slide 54</vt:lpstr>
      <vt:lpstr>تصنيف الناس قي ضوء الرؤيا والرساله</vt:lpstr>
      <vt:lpstr>Slide 56</vt:lpstr>
      <vt:lpstr>Slide 57</vt:lpstr>
      <vt:lpstr>Slide 58</vt:lpstr>
      <vt:lpstr>Slide 59</vt:lpstr>
      <vt:lpstr>Slide 60</vt:lpstr>
      <vt:lpstr>سؤال !!! </vt:lpstr>
      <vt:lpstr>Slide 62</vt:lpstr>
      <vt:lpstr>الصفات المشتركة للناجحين</vt:lpstr>
      <vt:lpstr>الساعة والبوصلة </vt:lpstr>
      <vt:lpstr>Slide 65</vt:lpstr>
      <vt:lpstr>القيم</vt:lpstr>
      <vt:lpstr>أنواع القيم</vt:lpstr>
      <vt:lpstr>القيم</vt:lpstr>
      <vt:lpstr>نماذج</vt:lpstr>
      <vt:lpstr>Slide 70</vt:lpstr>
      <vt:lpstr>Slide 71</vt:lpstr>
      <vt:lpstr>Slide 72</vt:lpstr>
      <vt:lpstr>Slide 73</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Hp</dc:creator>
  <cp:lastModifiedBy>Hp</cp:lastModifiedBy>
  <cp:revision>40</cp:revision>
  <dcterms:created xsi:type="dcterms:W3CDTF">2010-04-02T20:12:38Z</dcterms:created>
  <dcterms:modified xsi:type="dcterms:W3CDTF">2010-04-03T14:01:32Z</dcterms:modified>
</cp:coreProperties>
</file>