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325" r:id="rId2"/>
    <p:sldId id="342" r:id="rId3"/>
    <p:sldId id="328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29" r:id="rId22"/>
    <p:sldId id="330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38" r:id="rId47"/>
    <p:sldId id="339" r:id="rId48"/>
    <p:sldId id="323" r:id="rId49"/>
    <p:sldId id="324" r:id="rId50"/>
    <p:sldId id="340" r:id="rId51"/>
    <p:sldId id="341" r:id="rId52"/>
    <p:sldId id="331" r:id="rId53"/>
    <p:sldId id="332" r:id="rId54"/>
    <p:sldId id="333" r:id="rId55"/>
    <p:sldId id="334" r:id="rId56"/>
    <p:sldId id="335" r:id="rId57"/>
    <p:sldId id="336" r:id="rId58"/>
    <p:sldId id="33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4B0B9-5B33-4F44-8600-36F04D5C56F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FFB6AD9-04FA-42C7-8B2E-EEB3A637CDC9}">
      <dgm:prSet phldrT="[نص]"/>
      <dgm:spPr>
        <a:solidFill>
          <a:srgbClr val="92D050">
            <a:alpha val="50000"/>
          </a:srgbClr>
        </a:solidFill>
      </dgm:spPr>
      <dgm:t>
        <a:bodyPr/>
        <a:lstStyle/>
        <a:p>
          <a:pPr rtl="1"/>
          <a:r>
            <a:rPr lang="en-US" dirty="0" smtClean="0"/>
            <a:t>SLOGAN</a:t>
          </a:r>
        </a:p>
        <a:p>
          <a:pPr rtl="1"/>
          <a:r>
            <a:rPr lang="ar-SA" dirty="0" smtClean="0"/>
            <a:t>الهتاف</a:t>
          </a:r>
          <a:endParaRPr lang="en-US" dirty="0" smtClean="0"/>
        </a:p>
      </dgm:t>
    </dgm:pt>
    <dgm:pt modelId="{201898CE-87D2-46E1-A604-09421E8AE691}" type="parTrans" cxnId="{7D5321F7-5FA7-4D92-9E95-CECC419A32A3}">
      <dgm:prSet/>
      <dgm:spPr/>
      <dgm:t>
        <a:bodyPr/>
        <a:lstStyle/>
        <a:p>
          <a:pPr rtl="1"/>
          <a:endParaRPr lang="ar-SA"/>
        </a:p>
      </dgm:t>
    </dgm:pt>
    <dgm:pt modelId="{1A373FED-341B-4AFE-81FF-F918D3B3F13E}" type="sibTrans" cxnId="{7D5321F7-5FA7-4D92-9E95-CECC419A32A3}">
      <dgm:prSet/>
      <dgm:spPr/>
      <dgm:t>
        <a:bodyPr/>
        <a:lstStyle/>
        <a:p>
          <a:pPr rtl="1"/>
          <a:endParaRPr lang="ar-SA"/>
        </a:p>
      </dgm:t>
    </dgm:pt>
    <dgm:pt modelId="{2FA3517A-D8DA-42ED-A9E5-7675C1250E27}">
      <dgm:prSet phldrT="[نص]"/>
      <dgm:spPr>
        <a:solidFill>
          <a:srgbClr val="92D050">
            <a:alpha val="50000"/>
          </a:srgbClr>
        </a:solidFill>
      </dgm:spPr>
      <dgm:t>
        <a:bodyPr/>
        <a:lstStyle/>
        <a:p>
          <a:pPr rtl="1"/>
          <a:r>
            <a:rPr lang="en-US" dirty="0" smtClean="0"/>
            <a:t>LOGO</a:t>
          </a:r>
        </a:p>
        <a:p>
          <a:pPr rtl="1"/>
          <a:r>
            <a:rPr lang="ar-SA" dirty="0" smtClean="0"/>
            <a:t>الشعار</a:t>
          </a:r>
          <a:endParaRPr lang="en-US" dirty="0" smtClean="0"/>
        </a:p>
      </dgm:t>
    </dgm:pt>
    <dgm:pt modelId="{F570A78C-208A-47B1-94A7-ABE3F271AF5F}" type="parTrans" cxnId="{CDA317FF-0AFA-4974-A01D-73A38A754224}">
      <dgm:prSet/>
      <dgm:spPr/>
      <dgm:t>
        <a:bodyPr/>
        <a:lstStyle/>
        <a:p>
          <a:pPr rtl="1"/>
          <a:endParaRPr lang="ar-SA"/>
        </a:p>
      </dgm:t>
    </dgm:pt>
    <dgm:pt modelId="{CB21B10F-7E5A-4FA2-865B-32757317169C}" type="sibTrans" cxnId="{CDA317FF-0AFA-4974-A01D-73A38A754224}">
      <dgm:prSet/>
      <dgm:spPr/>
      <dgm:t>
        <a:bodyPr/>
        <a:lstStyle/>
        <a:p>
          <a:pPr rtl="1"/>
          <a:endParaRPr lang="ar-SA"/>
        </a:p>
      </dgm:t>
    </dgm:pt>
    <dgm:pt modelId="{8EE3917D-5D47-48D8-8F74-4353FD4BB473}">
      <dgm:prSet phldrT="[نص]"/>
      <dgm:spPr>
        <a:solidFill>
          <a:srgbClr val="92D050">
            <a:alpha val="50000"/>
          </a:srgbClr>
        </a:solidFill>
      </dgm:spPr>
      <dgm:t>
        <a:bodyPr/>
        <a:lstStyle/>
        <a:p>
          <a:pPr rtl="1"/>
          <a:r>
            <a:rPr lang="en-US" dirty="0" smtClean="0"/>
            <a:t>STATEMENT</a:t>
          </a:r>
        </a:p>
        <a:p>
          <a:pPr rtl="1"/>
          <a:r>
            <a:rPr lang="ar-SA" dirty="0" smtClean="0"/>
            <a:t>العبارة</a:t>
          </a:r>
          <a:endParaRPr lang="ar-SA" dirty="0"/>
        </a:p>
      </dgm:t>
    </dgm:pt>
    <dgm:pt modelId="{C6855D38-B115-48CA-92FB-706492A6C6BB}" type="parTrans" cxnId="{0EF3FD63-056F-4BB4-8532-F2A884389719}">
      <dgm:prSet/>
      <dgm:spPr/>
      <dgm:t>
        <a:bodyPr/>
        <a:lstStyle/>
        <a:p>
          <a:pPr rtl="1"/>
          <a:endParaRPr lang="ar-SA"/>
        </a:p>
      </dgm:t>
    </dgm:pt>
    <dgm:pt modelId="{9076ACE4-6E73-4A1E-89FC-A3E9A5D3C5C4}" type="sibTrans" cxnId="{0EF3FD63-056F-4BB4-8532-F2A884389719}">
      <dgm:prSet/>
      <dgm:spPr/>
      <dgm:t>
        <a:bodyPr/>
        <a:lstStyle/>
        <a:p>
          <a:pPr rtl="1"/>
          <a:endParaRPr lang="ar-SA"/>
        </a:p>
      </dgm:t>
    </dgm:pt>
    <dgm:pt modelId="{FF42A5F1-1D7A-4DEC-B001-D3846B0074DC}" type="pres">
      <dgm:prSet presAssocID="{7144B0B9-5B33-4F44-8600-36F04D5C56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4BEAD09-AEB3-4B68-91B2-5119AA5C5C04}" type="pres">
      <dgm:prSet presAssocID="{8EE3917D-5D47-48D8-8F74-4353FD4BB473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E574C2A-3127-4FE8-B6BC-658E59F4AADE}" type="pres">
      <dgm:prSet presAssocID="{9076ACE4-6E73-4A1E-89FC-A3E9A5D3C5C4}" presName="space" presStyleCnt="0"/>
      <dgm:spPr/>
    </dgm:pt>
    <dgm:pt modelId="{A76CDE9C-2AC2-4C17-885C-36801C7D3AE1}" type="pres">
      <dgm:prSet presAssocID="{6FFB6AD9-04FA-42C7-8B2E-EEB3A637CDC9}" presName="Name5" presStyleLbl="vennNode1" presStyleIdx="1" presStyleCnt="3" custLinFactNeighborX="8358" custLinFactNeighborY="4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26BD55-6E89-41B7-9590-26D5CEF795E7}" type="pres">
      <dgm:prSet presAssocID="{1A373FED-341B-4AFE-81FF-F918D3B3F13E}" presName="space" presStyleCnt="0"/>
      <dgm:spPr/>
    </dgm:pt>
    <dgm:pt modelId="{42B95CDB-E4AA-4D34-BCFC-DFFF63C0B764}" type="pres">
      <dgm:prSet presAssocID="{2FA3517A-D8DA-42ED-A9E5-7675C1250E27}" presName="Name5" presStyleLbl="vennNode1" presStyleIdx="2" presStyleCnt="3" custLinFactNeighborX="38062" custLinFactNeighborY="-48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D3F8213-262C-4841-8314-A5B0F822D83F}" type="presOf" srcId="{7144B0B9-5B33-4F44-8600-36F04D5C56FE}" destId="{FF42A5F1-1D7A-4DEC-B001-D3846B0074DC}" srcOrd="0" destOrd="0" presId="urn:microsoft.com/office/officeart/2005/8/layout/venn3"/>
    <dgm:cxn modelId="{052BA79A-B723-4D6C-AE94-99242D8736D7}" type="presOf" srcId="{6FFB6AD9-04FA-42C7-8B2E-EEB3A637CDC9}" destId="{A76CDE9C-2AC2-4C17-885C-36801C7D3AE1}" srcOrd="0" destOrd="0" presId="urn:microsoft.com/office/officeart/2005/8/layout/venn3"/>
    <dgm:cxn modelId="{7D5321F7-5FA7-4D92-9E95-CECC419A32A3}" srcId="{7144B0B9-5B33-4F44-8600-36F04D5C56FE}" destId="{6FFB6AD9-04FA-42C7-8B2E-EEB3A637CDC9}" srcOrd="1" destOrd="0" parTransId="{201898CE-87D2-46E1-A604-09421E8AE691}" sibTransId="{1A373FED-341B-4AFE-81FF-F918D3B3F13E}"/>
    <dgm:cxn modelId="{EF7C1CF8-AB0C-431D-A4CB-53BC6C0BE927}" type="presOf" srcId="{8EE3917D-5D47-48D8-8F74-4353FD4BB473}" destId="{D4BEAD09-AEB3-4B68-91B2-5119AA5C5C04}" srcOrd="0" destOrd="0" presId="urn:microsoft.com/office/officeart/2005/8/layout/venn3"/>
    <dgm:cxn modelId="{CDA317FF-0AFA-4974-A01D-73A38A754224}" srcId="{7144B0B9-5B33-4F44-8600-36F04D5C56FE}" destId="{2FA3517A-D8DA-42ED-A9E5-7675C1250E27}" srcOrd="2" destOrd="0" parTransId="{F570A78C-208A-47B1-94A7-ABE3F271AF5F}" sibTransId="{CB21B10F-7E5A-4FA2-865B-32757317169C}"/>
    <dgm:cxn modelId="{0EF3FD63-056F-4BB4-8532-F2A884389719}" srcId="{7144B0B9-5B33-4F44-8600-36F04D5C56FE}" destId="{8EE3917D-5D47-48D8-8F74-4353FD4BB473}" srcOrd="0" destOrd="0" parTransId="{C6855D38-B115-48CA-92FB-706492A6C6BB}" sibTransId="{9076ACE4-6E73-4A1E-89FC-A3E9A5D3C5C4}"/>
    <dgm:cxn modelId="{04420FAB-3267-4F5E-9061-B9DB3F8E3C0D}" type="presOf" srcId="{2FA3517A-D8DA-42ED-A9E5-7675C1250E27}" destId="{42B95CDB-E4AA-4D34-BCFC-DFFF63C0B764}" srcOrd="0" destOrd="0" presId="urn:microsoft.com/office/officeart/2005/8/layout/venn3"/>
    <dgm:cxn modelId="{85DD1B05-F37F-4920-9E1C-C14DD400C0AD}" type="presParOf" srcId="{FF42A5F1-1D7A-4DEC-B001-D3846B0074DC}" destId="{D4BEAD09-AEB3-4B68-91B2-5119AA5C5C04}" srcOrd="0" destOrd="0" presId="urn:microsoft.com/office/officeart/2005/8/layout/venn3"/>
    <dgm:cxn modelId="{F09DDD11-E9E3-4349-9F47-3A1F6F92DF12}" type="presParOf" srcId="{FF42A5F1-1D7A-4DEC-B001-D3846B0074DC}" destId="{2E574C2A-3127-4FE8-B6BC-658E59F4AADE}" srcOrd="1" destOrd="0" presId="urn:microsoft.com/office/officeart/2005/8/layout/venn3"/>
    <dgm:cxn modelId="{9535AFB0-4459-4982-9BA2-81037BCCF626}" type="presParOf" srcId="{FF42A5F1-1D7A-4DEC-B001-D3846B0074DC}" destId="{A76CDE9C-2AC2-4C17-885C-36801C7D3AE1}" srcOrd="2" destOrd="0" presId="urn:microsoft.com/office/officeart/2005/8/layout/venn3"/>
    <dgm:cxn modelId="{949472C1-1C50-4222-AA1F-6D2A65D704EB}" type="presParOf" srcId="{FF42A5F1-1D7A-4DEC-B001-D3846B0074DC}" destId="{8126BD55-6E89-41B7-9590-26D5CEF795E7}" srcOrd="3" destOrd="0" presId="urn:microsoft.com/office/officeart/2005/8/layout/venn3"/>
    <dgm:cxn modelId="{2EF33350-B801-465C-9D2F-DC9F1BD3B526}" type="presParOf" srcId="{FF42A5F1-1D7A-4DEC-B001-D3846B0074DC}" destId="{42B95CDB-E4AA-4D34-BCFC-DFFF63C0B764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BEAD09-AEB3-4B68-91B2-5119AA5C5C04}">
      <dsp:nvSpPr>
        <dsp:cNvPr id="0" name=""/>
        <dsp:cNvSpPr/>
      </dsp:nvSpPr>
      <dsp:spPr>
        <a:xfrm>
          <a:off x="3087" y="682284"/>
          <a:ext cx="2699430" cy="2699430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559" tIns="27940" rIns="148559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STATEMENT</a:t>
          </a: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/>
            <a:t>العبارة</a:t>
          </a:r>
          <a:endParaRPr lang="ar-SA" sz="2200" kern="1200" dirty="0"/>
        </a:p>
      </dsp:txBody>
      <dsp:txXfrm>
        <a:off x="3087" y="682284"/>
        <a:ext cx="2699430" cy="2699430"/>
      </dsp:txXfrm>
    </dsp:sp>
    <dsp:sp modelId="{A76CDE9C-2AC2-4C17-885C-36801C7D3AE1}">
      <dsp:nvSpPr>
        <dsp:cNvPr id="0" name=""/>
        <dsp:cNvSpPr/>
      </dsp:nvSpPr>
      <dsp:spPr>
        <a:xfrm>
          <a:off x="2207755" y="683607"/>
          <a:ext cx="2699430" cy="2699430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559" tIns="27940" rIns="148559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SLOGAN</a:t>
          </a: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/>
            <a:t>الهتاف</a:t>
          </a:r>
          <a:endParaRPr lang="en-US" sz="2200" kern="1200" dirty="0" smtClean="0"/>
        </a:p>
      </dsp:txBody>
      <dsp:txXfrm>
        <a:off x="2207755" y="683607"/>
        <a:ext cx="2699430" cy="2699430"/>
      </dsp:txXfrm>
    </dsp:sp>
    <dsp:sp modelId="{42B95CDB-E4AA-4D34-BCFC-DFFF63C0B764}">
      <dsp:nvSpPr>
        <dsp:cNvPr id="0" name=""/>
        <dsp:cNvSpPr/>
      </dsp:nvSpPr>
      <dsp:spPr>
        <a:xfrm>
          <a:off x="4325263" y="669138"/>
          <a:ext cx="2699430" cy="2699430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8559" tIns="27940" rIns="148559" bIns="2794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LOGO</a:t>
          </a: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/>
            <a:t>الشعار</a:t>
          </a:r>
          <a:endParaRPr lang="en-US" sz="2200" kern="1200" dirty="0" smtClean="0"/>
        </a:p>
      </dsp:txBody>
      <dsp:txXfrm>
        <a:off x="4325263" y="669138"/>
        <a:ext cx="2699430" cy="2699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D23946-2850-4FA8-A259-32A6C7D91510}" type="datetimeFigureOut">
              <a:rPr lang="ar-SA" smtClean="0"/>
              <a:pPr/>
              <a:t>17/05/1431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CC2A3A5-79C3-4A33-8E23-F2330387C5A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C8E67-773E-4DAE-8C2E-34F6E1FDE562}" type="slidenum">
              <a:rPr lang="ar-SA" smtClean="0">
                <a:ea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ar-SA" smtClean="0">
              <a:ea typeface="Majalla U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معتمد موضوعنا</a:t>
            </a:r>
            <a:r>
              <a:rPr lang="ar-SA" baseline="0" dirty="0" smtClean="0"/>
              <a:t> في التحليل البيئي</a:t>
            </a:r>
            <a:r>
              <a:rPr lang="ar-SA" dirty="0" smtClean="0"/>
              <a:t> على باقي</a:t>
            </a:r>
            <a:r>
              <a:rPr lang="ar-SA" baseline="0" dirty="0" smtClean="0"/>
              <a:t> عناصر </a:t>
            </a:r>
            <a:r>
              <a:rPr lang="ar-SA" baseline="0" dirty="0" err="1" smtClean="0"/>
              <a:t>الادارة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الاستراتيجية</a:t>
            </a:r>
            <a:r>
              <a:rPr lang="ar-SA" baseline="0" dirty="0" smtClean="0"/>
              <a:t> مثل </a:t>
            </a:r>
            <a:r>
              <a:rPr lang="ar-SA" baseline="0" dirty="0" err="1" smtClean="0"/>
              <a:t>ماراح</a:t>
            </a:r>
            <a:r>
              <a:rPr lang="ar-SA" baseline="0" dirty="0" smtClean="0"/>
              <a:t> نشوف في برنامج </a:t>
            </a:r>
            <a:r>
              <a:rPr lang="ar-SA" baseline="0" dirty="0" err="1" smtClean="0"/>
              <a:t>الاي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بلان</a:t>
            </a:r>
            <a:r>
              <a:rPr lang="ar-SA" dirty="0" smtClean="0"/>
              <a:t> </a:t>
            </a:r>
          </a:p>
          <a:p>
            <a:endParaRPr lang="ar-SA" dirty="0" smtClean="0"/>
          </a:p>
          <a:p>
            <a:r>
              <a:rPr lang="ar-SA" dirty="0" smtClean="0"/>
              <a:t>(عناصر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واقسام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الادراه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الاسترا</a:t>
            </a:r>
            <a:endParaRPr lang="ar-SA" baseline="0" dirty="0" smtClean="0"/>
          </a:p>
          <a:p>
            <a:r>
              <a:rPr lang="ar-SA" baseline="0" dirty="0" smtClean="0"/>
              <a:t>نكمل مع المهندس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F0509-D622-40DA-8CF4-A37EE2BD3E01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هذا لغز</a:t>
            </a:r>
            <a:r>
              <a:rPr lang="ar-SA" baseline="0" dirty="0" smtClean="0"/>
              <a:t/>
            </a:r>
            <a:br>
              <a:rPr lang="ar-SA" baseline="0" dirty="0" smtClean="0"/>
            </a:br>
            <a:r>
              <a:rPr lang="ar-SA" baseline="0" dirty="0" smtClean="0"/>
              <a:t>في الجدول عندنا رموز </a:t>
            </a:r>
            <a:r>
              <a:rPr lang="ar-SA" baseline="0" dirty="0" err="1" smtClean="0"/>
              <a:t>وارقام</a:t>
            </a:r>
            <a:r>
              <a:rPr lang="ar-SA" baseline="0" dirty="0" smtClean="0"/>
              <a:t> </a:t>
            </a:r>
          </a:p>
          <a:p>
            <a:r>
              <a:rPr lang="ar-SA" baseline="0" dirty="0" err="1" smtClean="0"/>
              <a:t>ماهي</a:t>
            </a:r>
            <a:r>
              <a:rPr lang="ar-SA" baseline="0" dirty="0" smtClean="0"/>
              <a:t> قيمة العدد في الصف الثاني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F0509-D622-40DA-8CF4-A37EE2BD3E01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DE03-4718-4FD4-8F25-FA6F0DDF9258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9BC9-591A-4A5D-9D02-F375CBBBC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DE03-4718-4FD4-8F25-FA6F0DDF9258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9BC9-591A-4A5D-9D02-F375CBBBC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DE03-4718-4FD4-8F25-FA6F0DDF9258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9BC9-591A-4A5D-9D02-F375CBBBC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DE03-4718-4FD4-8F25-FA6F0DDF9258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9BC9-591A-4A5D-9D02-F375CBBBC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DE03-4718-4FD4-8F25-FA6F0DDF9258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9BC9-591A-4A5D-9D02-F375CBBBC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DE03-4718-4FD4-8F25-FA6F0DDF9258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9BC9-591A-4A5D-9D02-F375CBBBC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DE03-4718-4FD4-8F25-FA6F0DDF9258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9BC9-591A-4A5D-9D02-F375CBBBC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DE03-4718-4FD4-8F25-FA6F0DDF9258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9BC9-591A-4A5D-9D02-F375CBBBC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DE03-4718-4FD4-8F25-FA6F0DDF9258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9BC9-591A-4A5D-9D02-F375CBBBC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DE03-4718-4FD4-8F25-FA6F0DDF9258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9BC9-591A-4A5D-9D02-F375CBBBC63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DE03-4718-4FD4-8F25-FA6F0DDF9258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E69BC9-591A-4A5D-9D02-F375CBBBC6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66DE03-4718-4FD4-8F25-FA6F0DDF9258}" type="datetimeFigureOut">
              <a:rPr lang="en-US" smtClean="0"/>
              <a:pPr/>
              <a:t>4/30/2010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E69BC9-591A-4A5D-9D02-F375CBBBC63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&#1589;&#1608;&#1585;%20&#1602;&#1608;&#1602;&#1604;/&#1607;&#1584;&#1575;%20&#1607;&#1608;%20&#1575;&#1604;&#1601;&#1583;&#1610;&#1608;%20&#1575;&#1604;&#1575;&#1607;&#1605;01.Ya_Habibi_Ana.r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285852" y="1428736"/>
            <a:ext cx="6500858" cy="4143404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</a:rPr>
              <a:t>College Of Engineering</a:t>
            </a:r>
            <a:br>
              <a:rPr lang="en-US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</a:rPr>
              <a:t> Mechanical Engineering Department</a:t>
            </a:r>
            <a:br>
              <a:rPr lang="en-US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</a:rPr>
              <a:t>MENG 490</a:t>
            </a:r>
            <a:br>
              <a:rPr lang="en-US" sz="3600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u="sng" dirty="0" smtClean="0">
                <a:solidFill>
                  <a:schemeClr val="accent2">
                    <a:lumMod val="75000"/>
                  </a:schemeClr>
                </a:solidFill>
              </a:rPr>
              <a:t>G6</a:t>
            </a:r>
            <a:br>
              <a:rPr lang="en-US" sz="3600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rgbClr val="00B050"/>
                </a:solidFill>
                <a:effectLst/>
              </a:rPr>
              <a:t>Team Members :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endParaRPr lang="ar-SA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3075" name="عنوان فرعي 2"/>
          <p:cNvSpPr>
            <a:spLocks noGrp="1"/>
          </p:cNvSpPr>
          <p:nvPr>
            <p:ph type="subTitle" idx="1"/>
          </p:nvPr>
        </p:nvSpPr>
        <p:spPr>
          <a:xfrm>
            <a:off x="214313" y="785813"/>
            <a:ext cx="8458200" cy="700087"/>
          </a:xfrm>
        </p:spPr>
        <p:txBody>
          <a:bodyPr/>
          <a:lstStyle/>
          <a:p>
            <a:pPr marR="0" algn="ctr" eaLnBrk="1" hangingPunct="1"/>
            <a:r>
              <a:rPr lang="en-US" sz="3200" b="1" smtClean="0">
                <a:solidFill>
                  <a:srgbClr val="C00000"/>
                </a:solidFill>
                <a:cs typeface="Majalla UI"/>
              </a:rPr>
              <a:t>KING ABDULAZIZ UNIVERSITY</a:t>
            </a:r>
            <a:endParaRPr lang="ar-SA" sz="3200" b="1" smtClean="0">
              <a:solidFill>
                <a:srgbClr val="C00000"/>
              </a:solidFill>
            </a:endParaRPr>
          </a:p>
        </p:txBody>
      </p:sp>
      <p:sp>
        <p:nvSpPr>
          <p:cNvPr id="3076" name="مربع نص 3"/>
          <p:cNvSpPr txBox="1">
            <a:spLocks noChangeArrowheads="1"/>
          </p:cNvSpPr>
          <p:nvPr/>
        </p:nvSpPr>
        <p:spPr bwMode="auto">
          <a:xfrm>
            <a:off x="642938" y="4000500"/>
            <a:ext cx="50720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>
              <a:latin typeface="Constantia" pitchFamily="18" charset="0"/>
              <a:ea typeface="Majalla UI"/>
              <a:cs typeface="Majalla UI"/>
            </a:endParaRPr>
          </a:p>
          <a:p>
            <a:r>
              <a:rPr lang="en-US" sz="2000" dirty="0">
                <a:latin typeface="Constantia" pitchFamily="18" charset="0"/>
                <a:ea typeface="Majalla UI"/>
                <a:cs typeface="Majalla UI"/>
              </a:rPr>
              <a:t>Leader:		</a:t>
            </a:r>
            <a:r>
              <a:rPr lang="en-US" sz="2000" dirty="0" err="1" smtClean="0">
                <a:latin typeface="Constantia" pitchFamily="18" charset="0"/>
                <a:ea typeface="Majalla UI"/>
                <a:cs typeface="Majalla UI"/>
              </a:rPr>
              <a:t>Naif</a:t>
            </a:r>
            <a:r>
              <a:rPr lang="en-US" sz="2000" dirty="0" smtClean="0">
                <a:latin typeface="Constantia" pitchFamily="18" charset="0"/>
                <a:ea typeface="Majalla UI"/>
                <a:cs typeface="Majalla UI"/>
              </a:rPr>
              <a:t> </a:t>
            </a:r>
            <a:r>
              <a:rPr lang="en-US" sz="2000" dirty="0" err="1" smtClean="0">
                <a:latin typeface="Constantia" pitchFamily="18" charset="0"/>
                <a:ea typeface="Majalla UI"/>
                <a:cs typeface="Majalla UI"/>
              </a:rPr>
              <a:t>alsofyani</a:t>
            </a:r>
            <a:r>
              <a:rPr lang="en-US" sz="2000" dirty="0">
                <a:latin typeface="Constantia" pitchFamily="18" charset="0"/>
                <a:ea typeface="Majalla UI"/>
                <a:cs typeface="Majalla UI"/>
              </a:rPr>
              <a:t/>
            </a:r>
            <a:br>
              <a:rPr lang="en-US" sz="2000" dirty="0">
                <a:latin typeface="Constantia" pitchFamily="18" charset="0"/>
                <a:ea typeface="Majalla UI"/>
                <a:cs typeface="Majalla UI"/>
              </a:rPr>
            </a:br>
            <a:r>
              <a:rPr lang="en-US" sz="2000" dirty="0">
                <a:latin typeface="Constantia" pitchFamily="18" charset="0"/>
                <a:ea typeface="Majalla UI"/>
                <a:cs typeface="Majalla UI"/>
              </a:rPr>
              <a:t>Time Keeper:	</a:t>
            </a:r>
            <a:r>
              <a:rPr lang="en-US" sz="2000" dirty="0" err="1" smtClean="0">
                <a:latin typeface="Constantia" pitchFamily="18" charset="0"/>
                <a:ea typeface="Majalla UI"/>
                <a:cs typeface="Majalla UI"/>
              </a:rPr>
              <a:t>Ssami</a:t>
            </a:r>
            <a:r>
              <a:rPr lang="en-US" sz="2000" dirty="0" smtClean="0">
                <a:latin typeface="Constantia" pitchFamily="18" charset="0"/>
                <a:ea typeface="Majalla UI"/>
                <a:cs typeface="Majalla UI"/>
              </a:rPr>
              <a:t> </a:t>
            </a:r>
            <a:r>
              <a:rPr lang="en-US" sz="2000" dirty="0" err="1" smtClean="0">
                <a:latin typeface="Constantia" pitchFamily="18" charset="0"/>
                <a:ea typeface="Majalla UI"/>
                <a:cs typeface="Majalla UI"/>
              </a:rPr>
              <a:t>musalli</a:t>
            </a:r>
            <a:r>
              <a:rPr lang="en-US" sz="2000" dirty="0">
                <a:latin typeface="Constantia" pitchFamily="18" charset="0"/>
                <a:ea typeface="Majalla UI"/>
                <a:cs typeface="Majalla UI"/>
              </a:rPr>
              <a:t/>
            </a:r>
            <a:br>
              <a:rPr lang="en-US" sz="2000" dirty="0">
                <a:latin typeface="Constantia" pitchFamily="18" charset="0"/>
                <a:ea typeface="Majalla UI"/>
                <a:cs typeface="Majalla UI"/>
              </a:rPr>
            </a:br>
            <a:r>
              <a:rPr lang="en-US" sz="2000" dirty="0" smtClean="0">
                <a:latin typeface="Constantia" pitchFamily="18" charset="0"/>
                <a:ea typeface="Majalla UI"/>
                <a:cs typeface="Majalla UI"/>
              </a:rPr>
              <a:t>Recorder:	Ahmed </a:t>
            </a:r>
            <a:r>
              <a:rPr lang="en-US" sz="2000" dirty="0" err="1" smtClean="0">
                <a:latin typeface="Constantia" pitchFamily="18" charset="0"/>
                <a:ea typeface="Majalla UI"/>
                <a:cs typeface="Majalla UI"/>
              </a:rPr>
              <a:t>alragbe</a:t>
            </a:r>
            <a:r>
              <a:rPr lang="en-US" sz="2000" dirty="0">
                <a:latin typeface="Constantia" pitchFamily="18" charset="0"/>
                <a:ea typeface="Majalla UI"/>
                <a:cs typeface="Majalla UI"/>
              </a:rPr>
              <a:t/>
            </a:r>
            <a:br>
              <a:rPr lang="en-US" sz="2000" dirty="0">
                <a:latin typeface="Constantia" pitchFamily="18" charset="0"/>
                <a:ea typeface="Majalla UI"/>
                <a:cs typeface="Majalla UI"/>
              </a:rPr>
            </a:br>
            <a:r>
              <a:rPr lang="en-US" sz="2000" dirty="0">
                <a:latin typeface="Constantia" pitchFamily="18" charset="0"/>
                <a:ea typeface="Majalla UI"/>
                <a:cs typeface="Majalla UI"/>
              </a:rPr>
              <a:t>Spoke </a:t>
            </a:r>
            <a:r>
              <a:rPr lang="en-US" sz="2000" dirty="0" smtClean="0">
                <a:latin typeface="Constantia" pitchFamily="18" charset="0"/>
                <a:ea typeface="Majalla UI"/>
                <a:cs typeface="Majalla UI"/>
              </a:rPr>
              <a:t>person:	Ibrahim </a:t>
            </a:r>
            <a:r>
              <a:rPr lang="en-US" sz="2000" dirty="0" err="1" smtClean="0">
                <a:latin typeface="Constantia" pitchFamily="18" charset="0"/>
                <a:ea typeface="Majalla UI"/>
                <a:cs typeface="Majalla UI"/>
              </a:rPr>
              <a:t>eshag</a:t>
            </a:r>
            <a:r>
              <a:rPr lang="en-US" sz="2000" dirty="0">
                <a:latin typeface="Constantia" pitchFamily="18" charset="0"/>
                <a:ea typeface="Majalla UI"/>
                <a:cs typeface="Majalla UI"/>
              </a:rPr>
              <a:t/>
            </a:r>
            <a:br>
              <a:rPr lang="en-US" sz="2000" dirty="0">
                <a:latin typeface="Constantia" pitchFamily="18" charset="0"/>
                <a:ea typeface="Majalla UI"/>
                <a:cs typeface="Majalla UI"/>
              </a:rPr>
            </a:br>
            <a:r>
              <a:rPr lang="en-US" sz="2000" dirty="0" err="1">
                <a:latin typeface="Constantia" pitchFamily="18" charset="0"/>
                <a:ea typeface="Majalla UI"/>
                <a:cs typeface="Majalla UI"/>
              </a:rPr>
              <a:t>Facilitor</a:t>
            </a:r>
            <a:r>
              <a:rPr lang="en-US" sz="2000" dirty="0">
                <a:latin typeface="Constantia" pitchFamily="18" charset="0"/>
                <a:ea typeface="Majalla UI"/>
                <a:cs typeface="Majalla UI"/>
              </a:rPr>
              <a:t>:	</a:t>
            </a:r>
            <a:r>
              <a:rPr lang="en-US" sz="2000" dirty="0" err="1" smtClean="0">
                <a:latin typeface="Constantia" pitchFamily="18" charset="0"/>
                <a:ea typeface="Majalla UI"/>
                <a:cs typeface="Majalla UI"/>
              </a:rPr>
              <a:t>Abdulalim</a:t>
            </a:r>
            <a:r>
              <a:rPr lang="en-US" sz="2000" dirty="0" smtClean="0">
                <a:latin typeface="Constantia" pitchFamily="18" charset="0"/>
                <a:ea typeface="Majalla UI"/>
                <a:cs typeface="Majalla UI"/>
              </a:rPr>
              <a:t>  </a:t>
            </a:r>
            <a:r>
              <a:rPr lang="en-US" sz="2000" dirty="0" err="1" smtClean="0">
                <a:latin typeface="Constantia" pitchFamily="18" charset="0"/>
                <a:ea typeface="Majalla UI"/>
                <a:cs typeface="Majalla UI"/>
              </a:rPr>
              <a:t>alobisi</a:t>
            </a:r>
            <a:r>
              <a:rPr lang="en-US" sz="2000" dirty="0">
                <a:latin typeface="Constantia" pitchFamily="18" charset="0"/>
                <a:ea typeface="Majalla UI"/>
                <a:cs typeface="Majalla UI"/>
              </a:rPr>
              <a:t/>
            </a:r>
            <a:br>
              <a:rPr lang="en-US" sz="2000" dirty="0">
                <a:latin typeface="Constantia" pitchFamily="18" charset="0"/>
                <a:ea typeface="Majalla UI"/>
                <a:cs typeface="Majalla UI"/>
              </a:rPr>
            </a:br>
            <a:r>
              <a:rPr lang="en-US" sz="2000" dirty="0">
                <a:latin typeface="Constantia" pitchFamily="18" charset="0"/>
                <a:ea typeface="Majalla UI"/>
                <a:cs typeface="Majalla UI"/>
              </a:rPr>
              <a:t>Motivator:	</a:t>
            </a:r>
            <a:r>
              <a:rPr lang="en-US" sz="2000" dirty="0" smtClean="0">
                <a:latin typeface="Constantia" pitchFamily="18" charset="0"/>
                <a:ea typeface="Majalla UI"/>
                <a:cs typeface="Majalla UI"/>
              </a:rPr>
              <a:t>Mohamed </a:t>
            </a:r>
            <a:r>
              <a:rPr lang="en-US" sz="2000" dirty="0" err="1" smtClean="0">
                <a:latin typeface="Constantia" pitchFamily="18" charset="0"/>
                <a:ea typeface="Majalla UI"/>
                <a:cs typeface="Majalla UI"/>
              </a:rPr>
              <a:t>alslimani</a:t>
            </a:r>
            <a:r>
              <a:rPr lang="en-US" sz="2000" dirty="0">
                <a:latin typeface="Constantia" pitchFamily="18" charset="0"/>
                <a:ea typeface="Majalla UI"/>
                <a:cs typeface="Majalla UI"/>
              </a:rPr>
              <a:t/>
            </a:r>
            <a:br>
              <a:rPr lang="en-US" sz="2000" dirty="0">
                <a:latin typeface="Constantia" pitchFamily="18" charset="0"/>
                <a:ea typeface="Majalla UI"/>
                <a:cs typeface="Majalla UI"/>
              </a:rPr>
            </a:br>
            <a:endParaRPr lang="ar-SA" sz="2000" dirty="0">
              <a:latin typeface="Constantia" pitchFamily="18" charset="0"/>
              <a:ea typeface="Majalla UI"/>
              <a:cs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/>
          <p:cNvSpPr/>
          <p:nvPr/>
        </p:nvSpPr>
        <p:spPr>
          <a:xfrm>
            <a:off x="1142976" y="1643073"/>
            <a:ext cx="6572250" cy="32861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357188" y="1928813"/>
            <a:ext cx="8229600" cy="43894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ar-S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Majalla UI"/>
              </a:rPr>
              <a:t>الرسالة</a:t>
            </a:r>
            <a:endParaRPr lang="en-US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  <a:cs typeface="Majalla UI"/>
            </a:endParaRPr>
          </a:p>
          <a:p>
            <a:pPr algn="ctr">
              <a:buFont typeface="Wingdings 2" pitchFamily="18" charset="2"/>
              <a:buNone/>
            </a:pP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Majalla UI"/>
              </a:rPr>
              <a:t>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algn="ctr"/>
            <a:r>
              <a:rPr lang="ar-S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مضمون رسالة المؤسسة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ar-SA" dirty="0" smtClean="0"/>
          </a:p>
          <a:p>
            <a:pPr algn="r" rtl="1">
              <a:buFont typeface="Wingdings 2" pitchFamily="18" charset="2"/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1- لماذا وجدت المؤسسة وما هو عملها الرئيسي ؟</a:t>
            </a:r>
          </a:p>
          <a:p>
            <a:pPr algn="r" rtl="1">
              <a:buFont typeface="Wingdings 2" pitchFamily="18" charset="2"/>
              <a:buNone/>
            </a:pP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Wingdings 2" pitchFamily="18" charset="2"/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2- لمن تقدم المؤسسة خدماتها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او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منتجاتها ؟</a:t>
            </a:r>
          </a:p>
          <a:p>
            <a:pPr algn="r" rtl="1">
              <a:buFont typeface="Wingdings 2" pitchFamily="18" charset="2"/>
              <a:buNone/>
            </a:pP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Wingdings 2" pitchFamily="18" charset="2"/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3- كيف تؤدي المؤسسة عملها وتقدم خدماتها ؟</a:t>
            </a:r>
          </a:p>
          <a:p>
            <a:pPr algn="r" rtl="1">
              <a:buFont typeface="Wingdings 2" pitchFamily="18" charset="2"/>
              <a:buNone/>
            </a:pP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Wingdings 2" pitchFamily="18" charset="2"/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4- المبادئ والقيم التي تتبناها ؟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/>
          <p:cNvSpPr/>
          <p:nvPr/>
        </p:nvSpPr>
        <p:spPr>
          <a:xfrm>
            <a:off x="1285852" y="1928825"/>
            <a:ext cx="6572250" cy="32861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3490" name="TextBox 2"/>
          <p:cNvSpPr txBox="1">
            <a:spLocks noChangeArrowheads="1"/>
          </p:cNvSpPr>
          <p:nvPr/>
        </p:nvSpPr>
        <p:spPr bwMode="auto">
          <a:xfrm>
            <a:off x="2714612" y="2214554"/>
            <a:ext cx="37862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Majalla UI"/>
              </a:rPr>
              <a:t>القيم</a:t>
            </a:r>
            <a:endParaRPr lang="en-US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  <a:cs typeface="Majalla UI"/>
            </a:endParaRPr>
          </a:p>
          <a:p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Majalla UI"/>
              </a:rPr>
              <a:t>VALUES</a:t>
            </a:r>
            <a:r>
              <a:rPr lang="en-US" sz="6000" dirty="0" smtClean="0">
                <a:solidFill>
                  <a:schemeClr val="accent1"/>
                </a:solidFill>
                <a:latin typeface="Constantia" pitchFamily="18" charset="0"/>
                <a:cs typeface="Majalla UI"/>
              </a:rPr>
              <a:t> </a:t>
            </a:r>
            <a:endParaRPr lang="ar-SA" dirty="0">
              <a:solidFill>
                <a:schemeClr val="accent1"/>
              </a:solidFill>
              <a:latin typeface="Constantia" pitchFamily="18" charset="0"/>
              <a:cs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algn="ctr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القيم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r>
              <a:rPr lang="ar-SA" dirty="0" smtClean="0"/>
              <a:t>القيم هي المعتقد والاتجاه والميل والاهتمام والطموح</a:t>
            </a:r>
          </a:p>
          <a:p>
            <a:pPr algn="r" rtl="1"/>
            <a:endParaRPr lang="ar-SA" dirty="0" smtClean="0"/>
          </a:p>
          <a:p>
            <a:pPr algn="r" rtl="1"/>
            <a:r>
              <a:rPr lang="ar-SA" dirty="0" smtClean="0"/>
              <a:t>وهي الممارسات السلوكية التي تأخذ موقعها في الثقافة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32861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التحليل البيئي</a:t>
            </a:r>
            <a:br>
              <a:rPr lang="ar-SA" dirty="0" smtClean="0"/>
            </a:br>
            <a:r>
              <a:rPr lang="ar-SA" b="1" dirty="0" smtClean="0"/>
              <a:t>هي خطوة قيمه لتخطيط الظروف لديك. </a:t>
            </a:r>
            <a:br>
              <a:rPr lang="ar-SA" b="1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endParaRPr lang="ar-SA" b="1" dirty="0" smtClean="0"/>
          </a:p>
          <a:p>
            <a:pPr algn="r" rtl="1">
              <a:buNone/>
            </a:pPr>
            <a:r>
              <a:rPr lang="ar-SA" b="1" dirty="0" smtClean="0"/>
              <a:t>   تقييم نقاط القوه والضعف والفرص المتاحة والتهديدات من خلال التحليل البيئي هي عملية بسيطة للغاية يمكن أن تقدم رؤية قويه في المشاكل المحتملة والحرجة التي تؤثر على المشروع.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r" rtl="1"/>
            <a:endParaRPr lang="ar-SA" dirty="0" smtClean="0"/>
          </a:p>
          <a:p>
            <a:pPr algn="r" rtl="1"/>
            <a:r>
              <a:rPr lang="ar-SA" dirty="0" smtClean="0"/>
              <a:t>التحليل البيئي :</a:t>
            </a:r>
          </a:p>
          <a:p>
            <a:pPr algn="r" rtl="1">
              <a:buNone/>
            </a:pPr>
            <a:r>
              <a:rPr lang="ar-SA" dirty="0"/>
              <a:t> </a:t>
            </a:r>
            <a:r>
              <a:rPr lang="ar-SA" dirty="0" smtClean="0"/>
              <a:t>  يبدأ من خلال جرد نقاط القوة والضعف الداخلية في المؤسسة أو الشركة الخاصة بك ثم الفرص والتهديدات الخارجية التي قد تؤثر على الشركة </a:t>
            </a:r>
          </a:p>
          <a:p>
            <a:pPr algn="r" rtl="1">
              <a:buNone/>
            </a:pPr>
            <a:endParaRPr lang="ar-SA" dirty="0"/>
          </a:p>
          <a:p>
            <a:pPr algn="r" rtl="1">
              <a:buNone/>
            </a:pPr>
            <a:r>
              <a:rPr lang="ar-SA" dirty="0" smtClean="0"/>
              <a:t>الغرض الرئيسي من التحليل البيئي :</a:t>
            </a:r>
          </a:p>
          <a:p>
            <a:pPr algn="r" rtl="1">
              <a:buNone/>
            </a:pPr>
            <a:r>
              <a:rPr lang="ar-SA" dirty="0" smtClean="0"/>
              <a:t>هو تحديد الايجابية والسلبية في كل من الفئات الأربعة مما يسمح </a:t>
            </a:r>
            <a:r>
              <a:rPr lang="ar-SA" dirty="0" err="1" smtClean="0"/>
              <a:t>لك</a:t>
            </a:r>
            <a:r>
              <a:rPr lang="ar-SA" dirty="0" smtClean="0"/>
              <a:t> إلقاء نظرة موضوعية على عملك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html:file://C:\Users\vip\Desktop\ليدر\Google2%20ترجمة.mht!http://timsstuff.s3.amazonaws.com/blogs/EverySWOTdiffer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78661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بعض الخبراء يقترحون أن تنظر أولا للفرص والتهديدات الخارجية قبل مواطن القوة والضعف يسمح </a:t>
            </a:r>
            <a:r>
              <a:rPr lang="ar-SA" dirty="0" err="1" smtClean="0"/>
              <a:t>لك</a:t>
            </a:r>
            <a:r>
              <a:rPr lang="ar-SA" dirty="0" smtClean="0"/>
              <a:t> بإكمال تحليل بيئي على نحو أفضل  </a:t>
            </a:r>
          </a:p>
          <a:p>
            <a:pPr>
              <a:buNone/>
            </a:pPr>
            <a:r>
              <a:rPr lang="ar-SA" dirty="0"/>
              <a:t> </a:t>
            </a:r>
            <a:r>
              <a:rPr lang="ar-SA" dirty="0" smtClean="0"/>
              <a:t>في أي الأحوال سوف تحتاج لإعادة النظر في جميع النقاط الأربعة بالتفصيل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en-US" dirty="0" smtClean="0"/>
              <a:t>Overview Matrix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8429684" cy="392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z="5400" dirty="0" smtClean="0">
                <a:latin typeface="Arabic Typesetting" pitchFamily="66" charset="-78"/>
                <a:cs typeface="DecoType Naskh Variants" pitchFamily="2" charset="-78"/>
              </a:rPr>
              <a:t>العناوين الرئيسية :-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2800" dirty="0" smtClean="0"/>
              <a:t> نشاط</a:t>
            </a:r>
          </a:p>
          <a:p>
            <a:pPr algn="r" rtl="1"/>
            <a:r>
              <a:rPr lang="ar-SA" sz="2800" dirty="0" smtClean="0"/>
              <a:t> تحديد </a:t>
            </a:r>
            <a:r>
              <a:rPr lang="ar-SA" sz="2800" dirty="0" smtClean="0"/>
              <a:t>الطموح وتحليل البيئة </a:t>
            </a:r>
            <a:endParaRPr lang="ar-SA" sz="2800" dirty="0" smtClean="0"/>
          </a:p>
          <a:p>
            <a:pPr algn="r" rtl="1"/>
            <a:r>
              <a:rPr lang="ar-SA" sz="2800" dirty="0" smtClean="0"/>
              <a:t> أمثله </a:t>
            </a:r>
            <a:r>
              <a:rPr lang="ar-SA" sz="2800" dirty="0" smtClean="0"/>
              <a:t>على التحليل </a:t>
            </a:r>
            <a:r>
              <a:rPr lang="ar-SA" sz="2800" dirty="0" smtClean="0"/>
              <a:t>البيئي</a:t>
            </a:r>
          </a:p>
          <a:p>
            <a:pPr algn="r" rtl="1"/>
            <a:r>
              <a:rPr lang="ar-SA" sz="2800" dirty="0" smtClean="0"/>
              <a:t> لعبة </a:t>
            </a:r>
          </a:p>
          <a:p>
            <a:pPr algn="r" rtl="1"/>
            <a:r>
              <a:rPr lang="ar-SA" sz="2800" dirty="0" smtClean="0"/>
              <a:t> </a:t>
            </a:r>
            <a:r>
              <a:rPr lang="ar-SA" sz="2800" dirty="0" smtClean="0"/>
              <a:t>تطبيق </a:t>
            </a:r>
            <a:r>
              <a:rPr lang="ar-SA" sz="2800" dirty="0" smtClean="0"/>
              <a:t>عملي على </a:t>
            </a:r>
            <a:r>
              <a:rPr lang="ar-SA" sz="2800" dirty="0" smtClean="0"/>
              <a:t>برنامج</a:t>
            </a:r>
            <a:r>
              <a:rPr lang="en-US" sz="2800" dirty="0" err="1" smtClean="0"/>
              <a:t>i</a:t>
            </a:r>
            <a:r>
              <a:rPr lang="en-US" sz="2800" dirty="0" smtClean="0"/>
              <a:t>-plan </a:t>
            </a:r>
            <a:r>
              <a:rPr lang="ar-SA" sz="2800" dirty="0" smtClean="0"/>
              <a:t> </a:t>
            </a:r>
          </a:p>
          <a:p>
            <a:pPr algn="ctr" rtl="1">
              <a:buNone/>
            </a:pPr>
            <a:r>
              <a:rPr lang="en-US" sz="2800" dirty="0" smtClean="0"/>
              <a:t>Google    &amp;    STC</a:t>
            </a:r>
            <a:endParaRPr lang="ar-SA" sz="2800" dirty="0" smtClean="0"/>
          </a:p>
          <a:p>
            <a:pPr algn="r" rtl="1">
              <a:buNone/>
            </a:pP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Strengths and Weaknesses </a:t>
                      </a:r>
                    </a:p>
                    <a:p>
                      <a:pPr algn="ctr"/>
                      <a:r>
                        <a:rPr kumimoji="0" lang="en-GB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Internal Factors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Opportunities and Threats 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kumimoji="0" lang="en-GB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External Factors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advantages does your company have?</a:t>
                      </a:r>
                      <a:endParaRPr kumimoji="0" lang="en-GB" sz="16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do you do better than anyone else? </a:t>
                      </a:r>
                      <a:endParaRPr kumimoji="0" lang="en-GB" sz="16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unique or lowest-cost resources do you have access to? </a:t>
                      </a:r>
                      <a:endParaRPr kumimoji="0" lang="en-GB" sz="16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do people in your market see as your strengths? </a:t>
                      </a:r>
                      <a:endParaRPr kumimoji="0" lang="en-GB" sz="16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factors mean that you "get the sale"? </a:t>
                      </a:r>
                      <a:endParaRPr kumimoji="0" lang="en-GB" sz="16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could you improve? </a:t>
                      </a:r>
                      <a:endParaRPr kumimoji="0" lang="en-GB" sz="16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should you avoid? </a:t>
                      </a:r>
                      <a:endParaRPr kumimoji="0" lang="en-GB" sz="16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are people in your market likely to see as weaknesses? </a:t>
                      </a:r>
                      <a:endParaRPr kumimoji="0" lang="en-GB" sz="16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factors lose you sales?</a:t>
                      </a:r>
                      <a:endParaRPr kumimoji="0" lang="en-GB" sz="16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Advantages/ Disadvantages of proposition?</a:t>
                      </a:r>
                      <a:endParaRPr kumimoji="0" lang="en-GB" sz="16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Where are the good opportunities facing you? </a:t>
                      </a:r>
                    </a:p>
                    <a:p>
                      <a:r>
                        <a:rPr kumimoji="0" lang="en-GB" sz="1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are the interesting trends you are aware of?</a:t>
                      </a:r>
                    </a:p>
                    <a:p>
                      <a:r>
                        <a:rPr kumimoji="0" lang="en-GB" sz="1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en-GB" sz="1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Useful opportunities can come from such things as:</a:t>
                      </a:r>
                    </a:p>
                    <a:p>
                      <a:r>
                        <a:rPr kumimoji="0" lang="en-GB" sz="1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en-GB" sz="1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Changes in technology and markets on both a broad and narrow scale .</a:t>
                      </a:r>
                    </a:p>
                    <a:p>
                      <a:r>
                        <a:rPr kumimoji="0" lang="en-GB" sz="1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Changes in government policy related to your field.</a:t>
                      </a:r>
                    </a:p>
                    <a:p>
                      <a:r>
                        <a:rPr kumimoji="0" lang="en-GB" sz="1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Changes in social patterns, population profiles, lifestyle changes, etc. </a:t>
                      </a:r>
                    </a:p>
                    <a:p>
                      <a:r>
                        <a:rPr kumimoji="0" lang="en-GB" sz="1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 Events .</a:t>
                      </a:r>
                    </a:p>
                    <a:p>
                      <a:r>
                        <a:rPr kumimoji="0" lang="en-GB" sz="1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 developments? </a:t>
                      </a:r>
                    </a:p>
                    <a:p>
                      <a:r>
                        <a:rPr kumimoji="0" lang="en-GB" sz="1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Competitors' vulnerabilities? </a:t>
                      </a:r>
                    </a:p>
                    <a:p>
                      <a:r>
                        <a:rPr kumimoji="0" lang="en-GB" sz="14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Industry or lifestyle trends? 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1"/>
            <a:ext cx="7786742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الجواب = 13</a:t>
            </a:r>
            <a:endParaRPr lang="en-US" dirty="0"/>
          </a:p>
        </p:txBody>
      </p:sp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0" y="2209800"/>
            <a:ext cx="1395843" cy="990600"/>
          </a:xfrm>
        </p:spPr>
      </p:pic>
      <p:sp>
        <p:nvSpPr>
          <p:cNvPr id="6" name="Rectangle 5"/>
          <p:cNvSpPr/>
          <p:nvPr/>
        </p:nvSpPr>
        <p:spPr>
          <a:xfrm>
            <a:off x="4876800" y="2514600"/>
            <a:ext cx="2020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236220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dirty="0" smtClean="0">
                <a:cs typeface="+mj-cs"/>
              </a:rPr>
              <a:t>= 3</a:t>
            </a:r>
            <a:endParaRPr lang="en-US" sz="4000" dirty="0">
              <a:cs typeface="+mj-cs"/>
            </a:endParaRPr>
          </a:p>
        </p:txBody>
      </p:sp>
      <p:pic>
        <p:nvPicPr>
          <p:cNvPr id="8" name="Picture 7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133600"/>
            <a:ext cx="1685969" cy="1328338"/>
          </a:xfrm>
          <a:prstGeom prst="rect">
            <a:avLst/>
          </a:prstGeom>
        </p:spPr>
      </p:pic>
      <p:pic>
        <p:nvPicPr>
          <p:cNvPr id="9" name="Picture 8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4191000"/>
            <a:ext cx="1474955" cy="1162085"/>
          </a:xfrm>
          <a:prstGeom prst="rect">
            <a:avLst/>
          </a:prstGeom>
        </p:spPr>
      </p:pic>
      <p:pic>
        <p:nvPicPr>
          <p:cNvPr id="10" name="Picture 9" descr="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4114800"/>
            <a:ext cx="1392056" cy="11811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81200" y="251460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dirty="0" smtClean="0">
                <a:cs typeface="+mj-cs"/>
              </a:rPr>
              <a:t>= 2</a:t>
            </a:r>
            <a:endParaRPr lang="en-US" sz="4000" dirty="0"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441960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dirty="0" smtClean="0">
                <a:cs typeface="+mj-cs"/>
              </a:rPr>
              <a:t>= 1 </a:t>
            </a:r>
            <a:endParaRPr lang="en-US" sz="4000" dirty="0"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441960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dirty="0" smtClean="0">
                <a:cs typeface="+mj-cs"/>
              </a:rPr>
              <a:t>= 8</a:t>
            </a:r>
            <a:endParaRPr lang="en-US" sz="40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ogle+Founders+Launch+Google+Transit+Tool+bxvx-csDkL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4714884"/>
            <a:ext cx="2715768" cy="1810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Sergey_Brin_Larry_Page_58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143116"/>
            <a:ext cx="3699212" cy="2895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ergey-brin-and-larry-pag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000108"/>
            <a:ext cx="38100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34" y="1000108"/>
            <a:ext cx="37862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Larry Page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 smtClean="0"/>
              <a:t>Sergey </a:t>
            </a:r>
            <a:r>
              <a:rPr lang="en-US" sz="3600" dirty="0" err="1" smtClean="0"/>
              <a:t>Brin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357430"/>
            <a:ext cx="5795561" cy="23098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None/>
            </a:pPr>
            <a:r>
              <a:rPr lang="ar-SA" sz="6600" dirty="0" smtClean="0">
                <a:hlinkClick r:id="rId2" action="ppaction://hlinkfile"/>
              </a:rPr>
              <a:t>مقطع فيديو</a:t>
            </a:r>
            <a:endParaRPr lang="ar-SA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8093e7eff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4143404" cy="310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 descr="71fd4a4c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786190"/>
            <a:ext cx="3675066" cy="2756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 descr="51e1e834a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929066"/>
            <a:ext cx="3071834" cy="23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 descr="3ad4e573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1000108"/>
            <a:ext cx="3389529" cy="2257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3ad4e573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000504"/>
            <a:ext cx="3775658" cy="251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 descr="2cb9ab4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571480"/>
            <a:ext cx="3857652" cy="289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 descr="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071546"/>
            <a:ext cx="3214259" cy="2209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 descr="ade13f85d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429132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500042"/>
            <a:ext cx="332511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142984"/>
            <a:ext cx="3672825" cy="22526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صورة 5" descr="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929066"/>
            <a:ext cx="4357718" cy="265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 descr="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857628"/>
            <a:ext cx="2947990" cy="2026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نشاط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ctr" rtl="1">
              <a:buNone/>
            </a:pPr>
            <a:r>
              <a:rPr lang="ar-SA" sz="4400" dirty="0" smtClean="0"/>
              <a:t>لعبة نقل الكرات إلى السلة</a:t>
            </a:r>
            <a:endParaRPr lang="ar-S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r" rtl="1"/>
            <a:r>
              <a:rPr lang="ar-SA" dirty="0" smtClean="0"/>
              <a:t>الرؤية:-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707702"/>
          </a:xfrm>
        </p:spPr>
        <p:txBody>
          <a:bodyPr/>
          <a:lstStyle/>
          <a:p>
            <a:pPr algn="r" rtl="1"/>
            <a:r>
              <a:rPr lang="ar-SA" dirty="0" smtClean="0"/>
              <a:t>محرك البحث الأمثل يدرك بدقة ما تعنيه ويأتيك بنفس الدقة بما تريد.</a:t>
            </a:r>
          </a:p>
          <a:p>
            <a:pPr algn="r" rtl="1"/>
            <a:endParaRPr lang="ar-SA" dirty="0" smtClean="0"/>
          </a:p>
          <a:p>
            <a:pPr algn="r" rtl="1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804" y="2915663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الشعار:-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2886" y="5024456"/>
            <a:ext cx="8229600" cy="100013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Logo:- 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4200580" y="4058671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dirty="0" smtClean="0"/>
              <a:t>"</a:t>
            </a:r>
            <a:r>
              <a:rPr lang="ar-SA" sz="3200" dirty="0" smtClean="0"/>
              <a:t>لا تكن مصدر أذى لغيرك</a:t>
            </a:r>
            <a:r>
              <a:rPr lang="en-US" sz="3200" dirty="0" smtClean="0"/>
              <a:t>"</a:t>
            </a:r>
            <a:endParaRPr lang="en-GB" sz="3200" dirty="0"/>
          </a:p>
        </p:txBody>
      </p:sp>
      <p:pic>
        <p:nvPicPr>
          <p:cNvPr id="10" name="Picture 8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5381646"/>
            <a:ext cx="2628900" cy="10477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0034" y="64291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الهدف:-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785926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 smtClean="0"/>
              <a:t>يتمثل في إتاحة مستوى أعلى للخدمة لكل من يبحث عن المعلومات، سواء كان جالسًا في مكتب ببوشطن أو راكبًا في سيارة على الطريق ببون أو سائراً في شوارع بانكوك.</a:t>
            </a:r>
            <a:endParaRPr lang="en-GB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4348" y="314324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الرسالة:-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42910" y="4286256"/>
            <a:ext cx="8229600" cy="185738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 algn="l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800" dirty="0" smtClean="0"/>
              <a:t>Google's mission is to organize the world's information and make it universally accessible and useful</a:t>
            </a:r>
            <a:br>
              <a:rPr lang="en-US" sz="2800" dirty="0" smtClean="0"/>
            </a:br>
            <a:endParaRPr lang="ar-SA" sz="2800" dirty="0" smtClean="0"/>
          </a:p>
          <a:p>
            <a:pPr marL="274320" lvl="0" indent="-274320" algn="r" rtl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ar-SA" sz="2800" dirty="0" smtClean="0"/>
              <a:t>تنظيم المعلومات الكونية وجعلها متاحاً ومفيداً.</a:t>
            </a:r>
            <a:endParaRPr kumimoji="0" lang="ar-S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القيم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ar-SA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1)</a:t>
            </a:r>
            <a:r>
              <a:rPr lang="en-US" dirty="0" smtClean="0"/>
              <a:t> </a:t>
            </a:r>
            <a:r>
              <a:rPr lang="ar-SA" dirty="0" smtClean="0"/>
              <a:t> من الأفضل القيام بعمل واحد على خير وجه ممكن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2)  الديمقراطية فيما يتم من أعمال على الويب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ar-SA" dirty="0" smtClean="0"/>
              <a:t>3)  لست بحاجة إلى أن تظل حبيس مكتبك حتى تحصل على إجابة عن سؤالك</a:t>
            </a:r>
            <a:r>
              <a:rPr lang="en-US" dirty="0" smtClean="0"/>
              <a:t>.</a:t>
            </a:r>
            <a:endParaRPr lang="ar-SA" dirty="0" smtClean="0"/>
          </a:p>
          <a:p>
            <a:pPr algn="r" rtl="1">
              <a:buNone/>
            </a:pPr>
            <a:r>
              <a:rPr lang="ar-SA" dirty="0" smtClean="0"/>
              <a:t>   4)  يمكن كسب الأموال دون ارتكاب الآثام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5)  الحاجة إلى المعلومات تتجاوز كافة الحدود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ar-SA" dirty="0" smtClean="0"/>
              <a:t>6)  يمكنك أن تكون جادًا دون التظاهر بذلك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ar-SA" dirty="0" smtClean="0"/>
              <a:t>7)</a:t>
            </a:r>
            <a:r>
              <a:rPr lang="en-US" dirty="0" smtClean="0"/>
              <a:t> </a:t>
            </a:r>
            <a:r>
              <a:rPr lang="ar-SA" dirty="0" smtClean="0"/>
              <a:t>كلمة عظيم ليست مرضية بما يكفي</a:t>
            </a:r>
            <a:endParaRPr lang="en-GB" dirty="0" smtClean="0"/>
          </a:p>
          <a:p>
            <a:pPr algn="r" rtl="1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b="1" dirty="0" smtClean="0"/>
              <a:t>SWOT Analysis</a:t>
            </a:r>
            <a:endParaRPr lang="ar-SA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6429420" cy="5538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Google – Already number one search engine has established a brand name, in which its users trust. It’s dependable, reliable and fast.</a:t>
            </a:r>
          </a:p>
          <a:p>
            <a:endParaRPr lang="en-US" dirty="0" smtClean="0"/>
          </a:p>
          <a:p>
            <a:r>
              <a:rPr lang="en-US" dirty="0" smtClean="0"/>
              <a:t>By 2003, Google has already powered over 75% of the 300 million searches conducted daily in the U.S. and 300 million plus outside the U.S.</a:t>
            </a:r>
            <a:br>
              <a:rPr lang="en-US" dirty="0" smtClean="0"/>
            </a:br>
            <a:endParaRPr lang="en-US" dirty="0" smtClean="0"/>
          </a:p>
          <a:p>
            <a:r>
              <a:rPr lang="en-US" sz="2400" dirty="0" smtClean="0"/>
              <a:t>Google provides an interface to 88 languages</a:t>
            </a:r>
          </a:p>
          <a:p>
            <a:pPr>
              <a:buNone/>
            </a:pPr>
            <a:r>
              <a:rPr lang="en-US" sz="2400" dirty="0" smtClean="0"/>
              <a:t>    to make it comfortable to search for its users</a:t>
            </a:r>
          </a:p>
          <a:p>
            <a:pPr>
              <a:buNone/>
            </a:pPr>
            <a:r>
              <a:rPr lang="en-US" sz="2400" dirty="0" smtClean="0"/>
              <a:t>    in different countries.</a:t>
            </a:r>
            <a:endParaRPr lang="en-GB" sz="2400" dirty="0"/>
          </a:p>
        </p:txBody>
      </p:sp>
      <p:pic>
        <p:nvPicPr>
          <p:cNvPr id="4" name="Picture 3" descr="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5000636"/>
            <a:ext cx="1904572" cy="1731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offers localized search called “search by location” where users can get results showing vendors, products and services nearby their areas.</a:t>
            </a:r>
          </a:p>
          <a:p>
            <a:endParaRPr lang="en-US" dirty="0" smtClean="0"/>
          </a:p>
          <a:p>
            <a:r>
              <a:rPr lang="en-US" dirty="0" smtClean="0"/>
              <a:t>Google also has a range of innovative additional services like Images, Groups, Directory, and News.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93888"/>
            <a:ext cx="8201066" cy="49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6357982" cy="5516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44000" contrast="40000"/>
          </a:blip>
          <a:srcRect/>
          <a:stretch>
            <a:fillRect/>
          </a:stretch>
        </p:blipFill>
        <p:spPr bwMode="auto">
          <a:xfrm>
            <a:off x="0" y="1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r>
              <a:rPr lang="en-US" dirty="0" smtClean="0"/>
              <a:t>Weakness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spammers manipulate Google’s ranking technology by creating dummy sites with thousands of links to pages that they wanted Google to rank highly.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Google’s localized search algorithms too sometimes result in errors due to automated indexing.</a:t>
            </a:r>
          </a:p>
          <a:p>
            <a:endParaRPr lang="en-US" dirty="0" smtClean="0"/>
          </a:p>
          <a:p>
            <a:r>
              <a:rPr lang="en-US" dirty="0" smtClean="0"/>
              <a:t>Contextual search algorithms are not 100% perfect and many a times make mistakes.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Google doesn’t have “sticky” like Yahoo! And MSN have which can attract users.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Google doesn’t have highly personalized search by which it could charge users with switching cost if they decide to leave Google’s services.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yahoo-7340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429000"/>
            <a:ext cx="1643054" cy="1095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 descr="F7AFD6FD9371ACDFE1873AA174F5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429000"/>
            <a:ext cx="3047451" cy="105727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124826" cy="4949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34" y="1357298"/>
            <a:ext cx="6248400" cy="4929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Opportunities:-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can become a mass-market portal like Yahoo and MSN and can increase switching cost for its users.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Google can enhance personalized and localized searching and can also add localized paid listings of advertisers.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Opportunities:-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can add “sticky” like chat rooms and email systems to attract users and survive in tough competition.</a:t>
            </a:r>
          </a:p>
          <a:p>
            <a:endParaRPr lang="en-US" dirty="0" smtClean="0"/>
          </a:p>
          <a:p>
            <a:r>
              <a:rPr lang="en-US" dirty="0" smtClean="0"/>
              <a:t>Google can start new services like multimedia, product search, private database, and print media.</a:t>
            </a:r>
          </a:p>
          <a:p>
            <a:endParaRPr lang="en-US" dirty="0" smtClean="0"/>
          </a:p>
          <a:p>
            <a:r>
              <a:rPr lang="en-US" dirty="0" smtClean="0"/>
              <a:t>Google can also merge with an established mass-market portal to lock in large number of users and advertisers.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7898350" cy="470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7286676" cy="542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Threats:-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partially depends upon some portals like AOL. Getting those contracts terminated, Google would lose considerable share of its revenue.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Google comes up becoming portal, it may lose its simplicity and comprehensiveness because of which it is favorite among its users.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Threats:-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can get trapped in issues regarding privacy if it decides to go for highly personalized search for which it has to capture user’s personal information.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Google decides to merge with some already established mass-market portal, it will start loosing its well earned brand name.</a:t>
            </a:r>
            <a:br>
              <a:rPr lang="en-US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/>
        </p:nvSpPr>
        <p:spPr>
          <a:xfrm>
            <a:off x="3071802" y="785794"/>
            <a:ext cx="2857520" cy="107157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314" name="عنوان 1"/>
          <p:cNvSpPr>
            <a:spLocks noGrp="1"/>
          </p:cNvSpPr>
          <p:nvPr>
            <p:ph type="title"/>
          </p:nvPr>
        </p:nvSpPr>
        <p:spPr>
          <a:xfrm>
            <a:off x="428625" y="571480"/>
            <a:ext cx="8229600" cy="1143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ar-S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ea typeface="Majalla UI"/>
                <a:cs typeface="Majalla UI"/>
              </a:rPr>
              <a:t>الطموح</a:t>
            </a:r>
            <a:endParaRPr lang="ar-SA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  <a:ea typeface="Majalla UI"/>
              <a:cs typeface="Majalla UI"/>
            </a:endParaRPr>
          </a:p>
        </p:txBody>
      </p:sp>
      <p:sp>
        <p:nvSpPr>
          <p:cNvPr id="1331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389120"/>
          </a:xfrm>
          <a:solidFill>
            <a:schemeClr val="bg1"/>
          </a:solidFill>
        </p:spPr>
        <p:txBody>
          <a:bodyPr/>
          <a:lstStyle/>
          <a:p>
            <a:pPr algn="r" rtl="1"/>
            <a:endParaRPr lang="ar-SA" dirty="0" smtClean="0"/>
          </a:p>
          <a:p>
            <a:pPr algn="r" rtl="1"/>
            <a:r>
              <a:rPr lang="ar-SA" dirty="0" smtClean="0"/>
              <a:t>الحافز الذي يدفع الإنسان للعمل</a:t>
            </a:r>
            <a:r>
              <a:rPr lang="en-US" dirty="0" smtClean="0">
                <a:cs typeface="Majalla UI"/>
              </a:rPr>
              <a:t> ,</a:t>
            </a:r>
            <a:r>
              <a:rPr lang="ar-SA" dirty="0" smtClean="0"/>
              <a:t>ويحرك فكره وفعله ويجندهم بشكل سليم لتحقيق الهدف</a:t>
            </a:r>
          </a:p>
          <a:p>
            <a:pPr algn="r" rtl="1"/>
            <a:endParaRPr lang="ar-SA" dirty="0" smtClean="0"/>
          </a:p>
          <a:p>
            <a:pPr algn="r" rtl="1"/>
            <a:r>
              <a:rPr lang="ar-SA" dirty="0" smtClean="0"/>
              <a:t>ما تهفو النفس لتحقيقه بدافع من العقل الباطني</a:t>
            </a:r>
            <a:r>
              <a:rPr lang="ar-SA" sz="700" dirty="0" smtClean="0"/>
              <a:t> </a:t>
            </a:r>
            <a:r>
              <a:rPr lang="ar-SA" dirty="0" smtClean="0"/>
              <a:t>غالبا بعد وضوحه في العقل الظاهر</a:t>
            </a:r>
            <a:endParaRPr lang="en-US" dirty="0" smtClean="0">
              <a:cs typeface="Majalla UI"/>
            </a:endParaRPr>
          </a:p>
          <a:p>
            <a:pPr algn="r" rtl="1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8459764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429552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ar-SA" dirty="0" smtClean="0"/>
              <a:t>شركة الاتصالات  السعودية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الرؤية :</a:t>
            </a:r>
          </a:p>
          <a:p>
            <a:pPr algn="r" rtl="1"/>
            <a:r>
              <a:rPr lang="ar-SA" dirty="0" smtClean="0"/>
              <a:t>جذب  أكبر عدد من العملاء والسيطرة على سوق الاتصالات والانترنت </a:t>
            </a:r>
          </a:p>
          <a:p>
            <a:pPr algn="r" rtl="1">
              <a:buNone/>
            </a:pPr>
            <a:r>
              <a:rPr lang="en-US" dirty="0" smtClean="0"/>
              <a:t>Saudi telecom communication </a:t>
            </a:r>
            <a:r>
              <a:rPr lang="ar-SA" dirty="0" smtClean="0"/>
              <a:t> حياة </a:t>
            </a:r>
            <a:r>
              <a:rPr lang="ar-SA" dirty="0" err="1" smtClean="0"/>
              <a:t>اسهل</a:t>
            </a:r>
            <a:r>
              <a:rPr lang="ar-SA" dirty="0" smtClean="0"/>
              <a:t>           </a:t>
            </a:r>
            <a:r>
              <a:rPr lang="en-US" dirty="0" smtClean="0"/>
              <a:t>( S T C )</a:t>
            </a:r>
            <a:r>
              <a:rPr lang="ar-SA" dirty="0" smtClean="0"/>
              <a:t> 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ar-SA" dirty="0" smtClean="0"/>
              <a:t>شركة الاتصالات  السعودية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الرسالة</a:t>
            </a:r>
          </a:p>
          <a:p>
            <a:pPr algn="r" rtl="1"/>
            <a:r>
              <a:rPr lang="ar-SA" dirty="0" smtClean="0"/>
              <a:t>نسعى لتقديم أفضل الخدمات المعلوماتية واضعين نصب أعيننا على المصداقية والشفافية 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ar-SA" dirty="0" smtClean="0"/>
              <a:t>شركة الاتصالات  السعودية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القيم :</a:t>
            </a:r>
          </a:p>
          <a:p>
            <a:pPr algn="r" rtl="1"/>
            <a:r>
              <a:rPr lang="ar-SA" dirty="0" smtClean="0"/>
              <a:t>التركيز على العميل أولا </a:t>
            </a:r>
          </a:p>
          <a:p>
            <a:pPr algn="r" rtl="1"/>
            <a:r>
              <a:rPr lang="ar-SA" dirty="0" smtClean="0"/>
              <a:t>السرعة دون شك  أفضل من البطء</a:t>
            </a:r>
          </a:p>
          <a:p>
            <a:pPr algn="r" rtl="1"/>
            <a:r>
              <a:rPr lang="ar-SA" dirty="0" smtClean="0"/>
              <a:t>هناك دوما المزيد من المعلومات التي يمكن الوصول إليها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ar-SA" dirty="0" smtClean="0"/>
              <a:t>شركة الاتصالات  السعودية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أهم نقاط القوة :</a:t>
            </a:r>
          </a:p>
          <a:p>
            <a:pPr algn="r" rtl="1"/>
            <a:r>
              <a:rPr lang="ar-SA" dirty="0" smtClean="0"/>
              <a:t>الموارد المالية </a:t>
            </a:r>
          </a:p>
          <a:p>
            <a:pPr algn="r" rtl="1"/>
            <a:r>
              <a:rPr lang="ar-SA" dirty="0" smtClean="0"/>
              <a:t>البنية الأساسية </a:t>
            </a:r>
          </a:p>
          <a:p>
            <a:pPr algn="r" rtl="1"/>
            <a:r>
              <a:rPr lang="ar-SA" dirty="0" smtClean="0"/>
              <a:t>الثقافة المؤسسية السائدة في السوق  السعودية </a:t>
            </a:r>
          </a:p>
          <a:p>
            <a:pPr algn="r" rtl="1"/>
            <a:r>
              <a:rPr lang="ar-SA" dirty="0" smtClean="0"/>
              <a:t>التغطية الكاملة للمناطق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ar-SA" dirty="0" smtClean="0"/>
              <a:t>شركة الاتصالات  السعودية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أهم نقاط الضعف:</a:t>
            </a:r>
          </a:p>
          <a:p>
            <a:pPr algn="r" rtl="1"/>
            <a:r>
              <a:rPr lang="ar-SA" dirty="0" smtClean="0"/>
              <a:t>تدني جودة الأداء أو الخدمات المقدمة</a:t>
            </a:r>
          </a:p>
          <a:p>
            <a:pPr algn="r" rtl="1"/>
            <a:r>
              <a:rPr lang="ar-SA" dirty="0" smtClean="0"/>
              <a:t>تدني الأداء الفني وعدم الالتزام بالمواعيد </a:t>
            </a:r>
          </a:p>
          <a:p>
            <a:pPr algn="r" rtl="1"/>
            <a:r>
              <a:rPr lang="ar-SA" dirty="0" smtClean="0"/>
              <a:t>عدم وجود الوضوح التام للعميل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ar-SA" dirty="0" smtClean="0"/>
              <a:t>شركة الاتصالات  السعودية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أهم الفرص :</a:t>
            </a:r>
          </a:p>
          <a:p>
            <a:pPr algn="r" rtl="1"/>
            <a:r>
              <a:rPr lang="ar-SA" dirty="0" smtClean="0"/>
              <a:t>نمو الطلب على المنتجات في كل سنة</a:t>
            </a:r>
          </a:p>
          <a:p>
            <a:pPr algn="r" rtl="1"/>
            <a:r>
              <a:rPr lang="ar-SA" dirty="0" smtClean="0"/>
              <a:t>تطوير الخدمات وسرعة الإجابة لطلبات العملاء </a:t>
            </a:r>
          </a:p>
          <a:p>
            <a:pPr algn="r" rtl="1"/>
            <a:endParaRPr lang="ar-SA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ar-SA" dirty="0" smtClean="0"/>
              <a:t>شركة الاتصالات  السعودية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أهم التهديدات :</a:t>
            </a:r>
          </a:p>
          <a:p>
            <a:pPr algn="r" rtl="1"/>
            <a:r>
              <a:rPr lang="ar-SA" dirty="0" smtClean="0"/>
              <a:t> وجود شركات منافسة في مجال الاتصالات مثل </a:t>
            </a:r>
            <a:r>
              <a:rPr lang="ar-SA" dirty="0" err="1" smtClean="0"/>
              <a:t>موبايلي</a:t>
            </a:r>
            <a:r>
              <a:rPr lang="ar-SA" dirty="0" smtClean="0"/>
              <a:t> وزين </a:t>
            </a:r>
          </a:p>
          <a:p>
            <a:pPr algn="r" rtl="1"/>
            <a:r>
              <a:rPr lang="ar-SA" dirty="0" smtClean="0"/>
              <a:t> وجود شركات منافسة في مجال الانترنت مثل </a:t>
            </a:r>
            <a:r>
              <a:rPr lang="ar-SA" dirty="0" err="1" smtClean="0"/>
              <a:t>موبايلي</a:t>
            </a:r>
            <a:r>
              <a:rPr lang="ar-SA" dirty="0" smtClean="0"/>
              <a:t> وزين وجو </a:t>
            </a:r>
          </a:p>
          <a:p>
            <a:pPr algn="r" rtl="1"/>
            <a:r>
              <a:rPr lang="ar-SA" dirty="0" smtClean="0"/>
              <a:t>دخول شركات عالمية في السوق 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571736" y="2071678"/>
            <a:ext cx="45005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err="1" smtClean="0"/>
              <a:t>الشارت</a:t>
            </a:r>
            <a:r>
              <a:rPr lang="ar-SA" dirty="0" smtClean="0"/>
              <a:t> حق عناصر الطموح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/>
          <p:cNvSpPr/>
          <p:nvPr/>
        </p:nvSpPr>
        <p:spPr>
          <a:xfrm>
            <a:off x="1142976" y="1428759"/>
            <a:ext cx="6572250" cy="32861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285750" y="1928813"/>
            <a:ext cx="8229600" cy="43894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ar-S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Majalla UI"/>
              </a:rPr>
              <a:t>الرؤية</a:t>
            </a:r>
          </a:p>
          <a:p>
            <a:pPr algn="ctr">
              <a:buFont typeface="Wingdings 2" pitchFamily="18" charset="2"/>
              <a:buNone/>
            </a:pP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Majalla UI"/>
              </a:rPr>
              <a:t>VISION</a:t>
            </a:r>
            <a:endParaRPr lang="ar-SA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  <a:cs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3214710"/>
          </a:xfrm>
        </p:spPr>
        <p:txBody>
          <a:bodyPr>
            <a:normAutofit/>
          </a:bodyPr>
          <a:lstStyle/>
          <a:p>
            <a:pPr algn="r" rtl="1"/>
            <a:endParaRPr lang="ar-SA" sz="2800" dirty="0" smtClean="0"/>
          </a:p>
          <a:p>
            <a:pPr algn="r" rtl="1"/>
            <a:r>
              <a:rPr lang="ar-SA" sz="2800" dirty="0" smtClean="0"/>
              <a:t>الرؤية صورة ذهنية للمستقبل المنشود</a:t>
            </a:r>
          </a:p>
          <a:p>
            <a:pPr algn="r" rtl="1"/>
            <a:endParaRPr lang="ar-SA" sz="2800" dirty="0" smtClean="0"/>
          </a:p>
          <a:p>
            <a:pPr algn="r" rtl="1"/>
            <a:endParaRPr lang="ar-SA" sz="2800" dirty="0" smtClean="0"/>
          </a:p>
          <a:p>
            <a:pPr algn="r" rtl="1"/>
            <a:r>
              <a:rPr lang="ar-SA" sz="2800" dirty="0" smtClean="0"/>
              <a:t>تخيل المستقبل بإيجابية </a:t>
            </a:r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78581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dirty="0" smtClean="0"/>
              <a:t/>
            </a:r>
            <a:br>
              <a:rPr lang="ar-SA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VISION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b="1" dirty="0" smtClean="0"/>
              <a:t>عناصر الرؤية </a:t>
            </a:r>
            <a:endParaRPr lang="ar-SA" b="1" dirty="0"/>
          </a:p>
        </p:txBody>
      </p:sp>
      <p:sp>
        <p:nvSpPr>
          <p:cNvPr id="22531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ar-SA" dirty="0" smtClean="0"/>
              <a:t>حتى تكون الرؤية إستراتيجية احترافية لابد من وجود ثلاثة عناصر أساسية</a:t>
            </a:r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857224" y="2428868"/>
          <a:ext cx="70246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563</TotalTime>
  <Words>1055</Words>
  <Application>Microsoft Office PowerPoint</Application>
  <PresentationFormat>عرض على الشاشة (3:4)‏</PresentationFormat>
  <Paragraphs>207</Paragraphs>
  <Slides>58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58</vt:i4>
      </vt:variant>
    </vt:vector>
  </HeadingPairs>
  <TitlesOfParts>
    <vt:vector size="59" baseType="lpstr">
      <vt:lpstr>Flow</vt:lpstr>
      <vt:lpstr>College Of Engineering  Mechanical Engineering Department MENG 490 G6 Team Members : </vt:lpstr>
      <vt:lpstr>العناوين الرئيسية :-</vt:lpstr>
      <vt:lpstr>نشاط</vt:lpstr>
      <vt:lpstr>الشريحة 4</vt:lpstr>
      <vt:lpstr>الطموح</vt:lpstr>
      <vt:lpstr>الشريحة 6</vt:lpstr>
      <vt:lpstr>الشريحة 7</vt:lpstr>
      <vt:lpstr>       VISION </vt:lpstr>
      <vt:lpstr>عناصر الرؤية </vt:lpstr>
      <vt:lpstr>الشريحة 10</vt:lpstr>
      <vt:lpstr>مضمون رسالة المؤسسة</vt:lpstr>
      <vt:lpstr>الشريحة 12</vt:lpstr>
      <vt:lpstr>القيم</vt:lpstr>
      <vt:lpstr>     التحليل البيئي هي خطوة قيمه لتخطيط الظروف لديك.  </vt:lpstr>
      <vt:lpstr>الشريحة 15</vt:lpstr>
      <vt:lpstr>الشريحة 16</vt:lpstr>
      <vt:lpstr>الشريحة 17</vt:lpstr>
      <vt:lpstr>الشريحة 18</vt:lpstr>
      <vt:lpstr>Overview Matrix</vt:lpstr>
      <vt:lpstr>الشريحة 20</vt:lpstr>
      <vt:lpstr>الشريحة 21</vt:lpstr>
      <vt:lpstr>الجواب = 13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الرؤية:-</vt:lpstr>
      <vt:lpstr>الشريحة 31</vt:lpstr>
      <vt:lpstr>القيم</vt:lpstr>
      <vt:lpstr>الشريحة 33</vt:lpstr>
      <vt:lpstr>الشريحة 34</vt:lpstr>
      <vt:lpstr>SWOT Analysis</vt:lpstr>
      <vt:lpstr>Strength</vt:lpstr>
      <vt:lpstr>Strength</vt:lpstr>
      <vt:lpstr>الشريحة 38</vt:lpstr>
      <vt:lpstr>الشريحة 39</vt:lpstr>
      <vt:lpstr>Weakness</vt:lpstr>
      <vt:lpstr>Weakness</vt:lpstr>
      <vt:lpstr>الشريحة 42</vt:lpstr>
      <vt:lpstr>الشريحة 43</vt:lpstr>
      <vt:lpstr>Opportunities:-</vt:lpstr>
      <vt:lpstr>Opportunities:-</vt:lpstr>
      <vt:lpstr>الشريحة 46</vt:lpstr>
      <vt:lpstr>الشريحة 47</vt:lpstr>
      <vt:lpstr>Threats:-</vt:lpstr>
      <vt:lpstr>Threats:-</vt:lpstr>
      <vt:lpstr>الشريحة 50</vt:lpstr>
      <vt:lpstr>الشريحة 51</vt:lpstr>
      <vt:lpstr>شركة الاتصالات  السعودية</vt:lpstr>
      <vt:lpstr>شركة الاتصالات  السعودية</vt:lpstr>
      <vt:lpstr>شركة الاتصالات  السعودية</vt:lpstr>
      <vt:lpstr>شركة الاتصالات  السعودية</vt:lpstr>
      <vt:lpstr>شركة الاتصالات  السعودية</vt:lpstr>
      <vt:lpstr>شركة الاتصالات  السعودية</vt:lpstr>
      <vt:lpstr>شركة الاتصالات  السعودية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</dc:title>
  <dc:creator>HEMA</dc:creator>
  <cp:lastModifiedBy>HEMA</cp:lastModifiedBy>
  <cp:revision>26</cp:revision>
  <dcterms:created xsi:type="dcterms:W3CDTF">2010-04-26T22:17:49Z</dcterms:created>
  <dcterms:modified xsi:type="dcterms:W3CDTF">2010-04-30T17:28:11Z</dcterms:modified>
</cp:coreProperties>
</file>